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306" r:id="rId2"/>
    <p:sldId id="312" r:id="rId3"/>
    <p:sldId id="307" r:id="rId4"/>
    <p:sldId id="308" r:id="rId5"/>
    <p:sldId id="309" r:id="rId6"/>
    <p:sldId id="310" r:id="rId7"/>
    <p:sldId id="311" r:id="rId8"/>
    <p:sldId id="301" r:id="rId9"/>
    <p:sldId id="273" r:id="rId10"/>
    <p:sldId id="272" r:id="rId11"/>
    <p:sldId id="274" r:id="rId12"/>
    <p:sldId id="275" r:id="rId13"/>
    <p:sldId id="276" r:id="rId14"/>
    <p:sldId id="315" r:id="rId15"/>
    <p:sldId id="316" r:id="rId16"/>
    <p:sldId id="318" r:id="rId17"/>
    <p:sldId id="319" r:id="rId18"/>
    <p:sldId id="320" r:id="rId19"/>
    <p:sldId id="321" r:id="rId20"/>
    <p:sldId id="322" r:id="rId21"/>
    <p:sldId id="323" r:id="rId22"/>
    <p:sldId id="324" r:id="rId23"/>
    <p:sldId id="313" r:id="rId24"/>
    <p:sldId id="305" r:id="rId25"/>
    <p:sldId id="314" r:id="rId26"/>
    <p:sldId id="317" r:id="rId27"/>
    <p:sldId id="325" r:id="rId28"/>
  </p:sldIdLst>
  <p:sldSz cx="9144000" cy="6858000" type="screen4x3"/>
  <p:notesSz cx="6735763" cy="98694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5373" y="0"/>
            <a:ext cx="2918831" cy="493474"/>
          </a:xfrm>
          <a:prstGeom prst="rect">
            <a:avLst/>
          </a:prstGeom>
        </p:spPr>
        <p:txBody>
          <a:bodyPr vert="horz" lIns="91440" tIns="45720" rIns="91440" bIns="45720" rtlCol="0"/>
          <a:lstStyle>
            <a:lvl1pPr algn="r">
              <a:defRPr sz="1200"/>
            </a:lvl1pPr>
          </a:lstStyle>
          <a:p>
            <a:fld id="{771BB805-E454-49AF-8E67-8F8D2D7EB670}" type="datetimeFigureOut">
              <a:rPr lang="en-US" smtClean="0"/>
              <a:pPr/>
              <a:t>5/23/2020</a:t>
            </a:fld>
            <a:endParaRPr lang="en-US"/>
          </a:p>
        </p:txBody>
      </p:sp>
      <p:sp>
        <p:nvSpPr>
          <p:cNvPr id="4" name="Footer Placeholder 3"/>
          <p:cNvSpPr>
            <a:spLocks noGrp="1"/>
          </p:cNvSpPr>
          <p:nvPr>
            <p:ph type="ftr" sz="quarter" idx="2"/>
          </p:nvPr>
        </p:nvSpPr>
        <p:spPr>
          <a:xfrm>
            <a:off x="0" y="9374301"/>
            <a:ext cx="2918831" cy="49347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5373" y="9374301"/>
            <a:ext cx="2918831" cy="493474"/>
          </a:xfrm>
          <a:prstGeom prst="rect">
            <a:avLst/>
          </a:prstGeom>
        </p:spPr>
        <p:txBody>
          <a:bodyPr vert="horz" lIns="91440" tIns="45720" rIns="91440" bIns="45720" rtlCol="0" anchor="b"/>
          <a:lstStyle>
            <a:lvl1pPr algn="r">
              <a:defRPr sz="1200"/>
            </a:lvl1pPr>
          </a:lstStyle>
          <a:p>
            <a:fld id="{5D465129-9E78-46F7-B900-635E279E40F3}" type="slidenum">
              <a:rPr lang="en-US" smtClean="0"/>
              <a:pPr/>
              <a:t>‹#›</a:t>
            </a:fld>
            <a:endParaRPr lang="en-US"/>
          </a:p>
        </p:txBody>
      </p:sp>
    </p:spTree>
    <p:extLst>
      <p:ext uri="{BB962C8B-B14F-4D97-AF65-F5344CB8AC3E}">
        <p14:creationId xmlns:p14="http://schemas.microsoft.com/office/powerpoint/2010/main" val="31506093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3474"/>
          </a:xfrm>
          <a:prstGeom prst="rect">
            <a:avLst/>
          </a:prstGeom>
        </p:spPr>
        <p:txBody>
          <a:bodyPr vert="horz" lIns="91440" tIns="45720" rIns="91440" bIns="45720" rtlCol="0"/>
          <a:lstStyle>
            <a:lvl1pPr algn="r">
              <a:defRPr sz="1200"/>
            </a:lvl1pPr>
          </a:lstStyle>
          <a:p>
            <a:fld id="{A08D6A57-867C-4336-9662-72688F3EE377}" type="datetimeFigureOut">
              <a:rPr lang="en-US" smtClean="0"/>
              <a:pPr/>
              <a:t>5/23/2020</a:t>
            </a:fld>
            <a:endParaRPr lang="en-US"/>
          </a:p>
        </p:txBody>
      </p:sp>
      <p:sp>
        <p:nvSpPr>
          <p:cNvPr id="4" name="Slide Image Placeholder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688007"/>
            <a:ext cx="5388610" cy="444127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4301"/>
            <a:ext cx="2918831" cy="49347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4301"/>
            <a:ext cx="2918831" cy="493474"/>
          </a:xfrm>
          <a:prstGeom prst="rect">
            <a:avLst/>
          </a:prstGeom>
        </p:spPr>
        <p:txBody>
          <a:bodyPr vert="horz" lIns="91440" tIns="45720" rIns="91440" bIns="45720" rtlCol="0" anchor="b"/>
          <a:lstStyle>
            <a:lvl1pPr algn="r">
              <a:defRPr sz="1200"/>
            </a:lvl1pPr>
          </a:lstStyle>
          <a:p>
            <a:fld id="{2CBD0FA4-614A-4B59-88D4-8109634CBAAC}" type="slidenum">
              <a:rPr lang="en-US" smtClean="0"/>
              <a:pPr/>
              <a:t>‹#›</a:t>
            </a:fld>
            <a:endParaRPr lang="en-US"/>
          </a:p>
        </p:txBody>
      </p:sp>
    </p:spTree>
    <p:extLst>
      <p:ext uri="{BB962C8B-B14F-4D97-AF65-F5344CB8AC3E}">
        <p14:creationId xmlns:p14="http://schemas.microsoft.com/office/powerpoint/2010/main" val="85156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BD0FA4-614A-4B59-88D4-8109634CBAAC}"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BD0FA4-614A-4B59-88D4-8109634CBAAC}"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BD0FA4-614A-4B59-88D4-8109634CBAAC}"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BD0FA4-614A-4B59-88D4-8109634CBAAC}"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421682-D4B9-46F2-A4D8-04498F6DD2FD}" type="datetimeFigureOut">
              <a:rPr lang="en-US" smtClean="0"/>
              <a:pPr/>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73F19D-CF78-4981-92E1-3395C7904C1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421682-D4B9-46F2-A4D8-04498F6DD2FD}" type="datetimeFigureOut">
              <a:rPr lang="en-US" smtClean="0"/>
              <a:pPr/>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73F19D-CF78-4981-92E1-3395C7904C1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421682-D4B9-46F2-A4D8-04498F6DD2FD}" type="datetimeFigureOut">
              <a:rPr lang="en-US" smtClean="0"/>
              <a:pPr/>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73F19D-CF78-4981-92E1-3395C7904C1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421682-D4B9-46F2-A4D8-04498F6DD2FD}" type="datetimeFigureOut">
              <a:rPr lang="en-US" smtClean="0"/>
              <a:pPr/>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73F19D-CF78-4981-92E1-3395C7904C1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421682-D4B9-46F2-A4D8-04498F6DD2FD}" type="datetimeFigureOut">
              <a:rPr lang="en-US" smtClean="0"/>
              <a:pPr/>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73F19D-CF78-4981-92E1-3395C7904C1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421682-D4B9-46F2-A4D8-04498F6DD2FD}" type="datetimeFigureOut">
              <a:rPr lang="en-US" smtClean="0"/>
              <a:pPr/>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73F19D-CF78-4981-92E1-3395C7904C1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C421682-D4B9-46F2-A4D8-04498F6DD2FD}" type="datetimeFigureOut">
              <a:rPr lang="en-US" smtClean="0"/>
              <a:pPr/>
              <a:t>5/23/2020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73F19D-CF78-4981-92E1-3395C7904C1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421682-D4B9-46F2-A4D8-04498F6DD2FD}" type="datetimeFigureOut">
              <a:rPr lang="en-US" smtClean="0"/>
              <a:pPr/>
              <a:t>5/23/2020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73F19D-CF78-4981-92E1-3395C7904C1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421682-D4B9-46F2-A4D8-04498F6DD2FD}" type="datetimeFigureOut">
              <a:rPr lang="en-US" smtClean="0"/>
              <a:pPr/>
              <a:t>5/23/2020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73F19D-CF78-4981-92E1-3395C7904C1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421682-D4B9-46F2-A4D8-04498F6DD2FD}" type="datetimeFigureOut">
              <a:rPr lang="en-US" smtClean="0"/>
              <a:pPr/>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73F19D-CF78-4981-92E1-3395C7904C1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421682-D4B9-46F2-A4D8-04498F6DD2FD}" type="datetimeFigureOut">
              <a:rPr lang="en-US" smtClean="0"/>
              <a:pPr/>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73F19D-CF78-4981-92E1-3395C7904C1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421682-D4B9-46F2-A4D8-04498F6DD2FD}" type="datetimeFigureOut">
              <a:rPr lang="en-US" smtClean="0"/>
              <a:pPr/>
              <a:t>5/23/2020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73F19D-CF78-4981-92E1-3395C7904C1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VD%20d&#7921;%20&#225;n%20h&#7885;c%20t&#7853;p%20To&#225;n%204.docx"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81000"/>
            <a:ext cx="8458200" cy="2057400"/>
          </a:xfrm>
          <a:ln>
            <a:noFill/>
          </a:ln>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pPr algn="r">
              <a:spcBef>
                <a:spcPts val="0"/>
              </a:spcBef>
            </a:pPr>
            <a:r>
              <a:rPr lang="en-US" sz="3600" b="1" smtClean="0">
                <a:solidFill>
                  <a:srgbClr val="FF0000"/>
                </a:solidFill>
                <a:latin typeface="Times New Roman" pitchFamily="18" charset="0"/>
                <a:cs typeface="Times New Roman" pitchFamily="18" charset="0"/>
              </a:rPr>
              <a:t/>
            </a:r>
            <a:br>
              <a:rPr lang="en-US" sz="3600" b="1" smtClean="0">
                <a:solidFill>
                  <a:srgbClr val="FF0000"/>
                </a:solidFill>
                <a:latin typeface="Times New Roman" pitchFamily="18" charset="0"/>
                <a:cs typeface="Times New Roman" pitchFamily="18" charset="0"/>
              </a:rPr>
            </a:br>
            <a:r>
              <a:rPr lang="en-US" sz="2700" b="1" smtClean="0">
                <a:solidFill>
                  <a:srgbClr val="FF0000"/>
                </a:solidFill>
                <a:latin typeface="Times New Roman" pitchFamily="18" charset="0"/>
                <a:cs typeface="Times New Roman" pitchFamily="18" charset="0"/>
              </a:rPr>
              <a:t>NHỮNG VẤN ĐỀ CHUNG VỀ ĐÁNH GIÁ KẾT QUẢ HỌC TẬP CỦA HỌC SINH KHUYẾT TẬT TRUNG HỌC </a:t>
            </a:r>
            <a:r>
              <a:rPr lang="en-US" sz="3600" b="1" smtClean="0">
                <a:solidFill>
                  <a:srgbClr val="FF0000"/>
                </a:solidFill>
                <a:latin typeface="Times New Roman" pitchFamily="18" charset="0"/>
                <a:cs typeface="Times New Roman" pitchFamily="18" charset="0"/>
              </a:rPr>
              <a:t/>
            </a:r>
            <a:br>
              <a:rPr lang="en-US" sz="3600" b="1" smtClean="0">
                <a:solidFill>
                  <a:srgbClr val="FF0000"/>
                </a:solidFill>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Ts. </a:t>
            </a:r>
            <a:r>
              <a:rPr lang="en-US" sz="2000" dirty="0" err="1" smtClean="0">
                <a:latin typeface="Times New Roman" pitchFamily="18" charset="0"/>
                <a:cs typeface="Times New Roman" pitchFamily="18" charset="0"/>
              </a:rPr>
              <a:t>Bùi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Thế</a:t>
            </a:r>
            <a:r>
              <a:rPr lang="en-US" sz="2000" dirty="0" smtClean="0">
                <a:latin typeface="Times New Roman" pitchFamily="18" charset="0"/>
                <a:cs typeface="Times New Roman" pitchFamily="18" charset="0"/>
              </a:rPr>
              <a:t> </a:t>
            </a:r>
            <a:r>
              <a:rPr lang="vi-VN" sz="2000" dirty="0" smtClean="0">
                <a:latin typeface="Times New Roman" pitchFamily="18" charset="0"/>
                <a:cs typeface="Times New Roman" pitchFamily="18" charset="0"/>
              </a:rPr>
              <a:t>H</a:t>
            </a:r>
            <a:r>
              <a:rPr lang="en-US" sz="2000" dirty="0" err="1" smtClean="0">
                <a:latin typeface="Times New Roman" pitchFamily="18" charset="0"/>
                <a:cs typeface="Times New Roman" pitchFamily="18" charset="0"/>
              </a:rPr>
              <a:t>ợp</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smtClean="0">
                <a:latin typeface="Times New Roman" pitchFamily="18" charset="0"/>
                <a:cs typeface="Times New Roman" pitchFamily="18" charset="0"/>
              </a:rPr>
              <a:t>                            </a:t>
            </a:r>
            <a:r>
              <a:rPr lang="en-US" sz="1800" smtClean="0">
                <a:latin typeface="Times New Roman" pitchFamily="18" charset="0"/>
                <a:cs typeface="Times New Roman" pitchFamily="18" charset="0"/>
              </a:rPr>
              <a:t>Khoa GD </a:t>
            </a:r>
            <a:r>
              <a:rPr lang="en-US" sz="1800" dirty="0" err="1" smtClean="0">
                <a:latin typeface="Times New Roman" pitchFamily="18" charset="0"/>
                <a:cs typeface="Times New Roman" pitchFamily="18" charset="0"/>
              </a:rPr>
              <a:t>Đặc</a:t>
            </a:r>
            <a:r>
              <a:rPr lang="en-US" sz="1800" dirty="0" smtClean="0">
                <a:latin typeface="Times New Roman" pitchFamily="18" charset="0"/>
                <a:cs typeface="Times New Roman" pitchFamily="18" charset="0"/>
              </a:rPr>
              <a:t> </a:t>
            </a:r>
            <a:r>
              <a:rPr lang="en-US" sz="1800" err="1" smtClean="0">
                <a:latin typeface="Times New Roman" pitchFamily="18" charset="0"/>
                <a:cs typeface="Times New Roman" pitchFamily="18" charset="0"/>
              </a:rPr>
              <a:t>biệt</a:t>
            </a:r>
            <a:r>
              <a:rPr lang="en-US" sz="1800" smtClean="0">
                <a:latin typeface="Times New Roman" pitchFamily="18" charset="0"/>
                <a:cs typeface="Times New Roman" pitchFamily="18" charset="0"/>
              </a:rPr>
              <a:t> – Trường Đại học Sư phạm Hà Nội</a:t>
            </a:r>
            <a:endParaRPr lang="en-US" sz="1800" dirty="0">
              <a:latin typeface="Times New Roman" pitchFamily="18" charset="0"/>
              <a:cs typeface="Times New Roman" pitchFamily="18" charset="0"/>
            </a:endParaRPr>
          </a:p>
        </p:txBody>
      </p:sp>
      <p:sp>
        <p:nvSpPr>
          <p:cNvPr id="3" name="Subtitle 2"/>
          <p:cNvSpPr>
            <a:spLocks noGrp="1"/>
          </p:cNvSpPr>
          <p:nvPr>
            <p:ph type="subTitle" idx="1"/>
          </p:nvPr>
        </p:nvSpPr>
        <p:spPr>
          <a:xfrm>
            <a:off x="381000" y="2895600"/>
            <a:ext cx="8382000" cy="3581400"/>
          </a:xfrm>
          <a:ln/>
        </p:spPr>
        <p:style>
          <a:lnRef idx="2">
            <a:schemeClr val="accent6"/>
          </a:lnRef>
          <a:fillRef idx="1">
            <a:schemeClr val="lt1"/>
          </a:fillRef>
          <a:effectRef idx="0">
            <a:schemeClr val="accent6"/>
          </a:effectRef>
          <a:fontRef idx="minor">
            <a:schemeClr val="dk1"/>
          </a:fontRef>
        </p:style>
        <p:txBody>
          <a:bodyPr>
            <a:normAutofit/>
          </a:bodyPr>
          <a:lstStyle/>
          <a:p>
            <a:pPr algn="l">
              <a:buFont typeface="Wingdings" pitchFamily="2" charset="2"/>
              <a:buChar char="q"/>
            </a:pPr>
            <a:r>
              <a:rPr lang="en-US" sz="2800" b="1" smtClean="0">
                <a:solidFill>
                  <a:schemeClr val="tx1"/>
                </a:solidFill>
              </a:rPr>
              <a:t> Quy định hiện hành</a:t>
            </a:r>
          </a:p>
          <a:p>
            <a:pPr algn="l">
              <a:buFont typeface="Wingdings" pitchFamily="2" charset="2"/>
              <a:buChar char="q"/>
            </a:pPr>
            <a:r>
              <a:rPr lang="en-US" sz="2800" b="1" smtClean="0">
                <a:solidFill>
                  <a:schemeClr val="tx1"/>
                </a:solidFill>
              </a:rPr>
              <a:t> Các định hướng </a:t>
            </a:r>
          </a:p>
          <a:p>
            <a:pPr marL="344488" indent="-344488" algn="l">
              <a:buFont typeface="Wingdings" pitchFamily="2" charset="2"/>
              <a:buChar char="q"/>
            </a:pPr>
            <a:r>
              <a:rPr lang="en-US" sz="2800" b="1" smtClean="0">
                <a:solidFill>
                  <a:schemeClr val="tx1"/>
                </a:solidFill>
              </a:rPr>
              <a:t> Tiếp cận năng lực trong dạy học &amp; đánh giá kết quả  học tập</a:t>
            </a:r>
          </a:p>
          <a:p>
            <a:pPr algn="l">
              <a:buFont typeface="Wingdings" pitchFamily="2" charset="2"/>
              <a:buChar char="q"/>
            </a:pPr>
            <a:r>
              <a:rPr lang="en-US" sz="2800" b="1" smtClean="0">
                <a:solidFill>
                  <a:schemeClr val="tx1"/>
                </a:solidFill>
              </a:rPr>
              <a:t> Một vài ví dụ </a:t>
            </a:r>
          </a:p>
          <a:p>
            <a:pPr algn="l"/>
            <a:endParaRPr lang="en-US" smtClean="0">
              <a:solidFill>
                <a:schemeClr val="tx1"/>
              </a:solidFill>
            </a:endParaRPr>
          </a:p>
          <a:p>
            <a:pPr algn="l"/>
            <a:endParaRPr lang="en-US" smtClean="0">
              <a:solidFill>
                <a:schemeClr val="tx1"/>
              </a:solidFill>
            </a:endParaRPr>
          </a:p>
          <a:p>
            <a:pPr algn="l"/>
            <a:endParaRPr lang="en-US"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solidFill>
                  <a:srgbClr val="FF0000"/>
                </a:solidFill>
              </a:rPr>
              <a:t>Định hướng (tt)</a:t>
            </a:r>
            <a:endParaRPr lang="en-US">
              <a:solidFill>
                <a:srgbClr val="FF0000"/>
              </a:solidFill>
            </a:endParaRPr>
          </a:p>
        </p:txBody>
      </p:sp>
      <p:sp>
        <p:nvSpPr>
          <p:cNvPr id="3" name="Content Placeholder 2"/>
          <p:cNvSpPr>
            <a:spLocks noGrp="1"/>
          </p:cNvSpPr>
          <p:nvPr>
            <p:ph idx="1"/>
          </p:nvPr>
        </p:nvSpPr>
        <p:spPr>
          <a:xfrm>
            <a:off x="457200" y="1447800"/>
            <a:ext cx="8229600" cy="4678363"/>
          </a:xfrm>
        </p:spPr>
        <p:txBody>
          <a:bodyPr>
            <a:normAutofit fontScale="92500" lnSpcReduction="10000"/>
          </a:bodyPr>
          <a:lstStyle/>
          <a:p>
            <a:pPr marL="514350" indent="-514350">
              <a:buFont typeface="Wingdings" pitchFamily="2" charset="2"/>
              <a:buChar char="§"/>
            </a:pPr>
            <a:r>
              <a:rPr lang="en-US" b="1" smtClean="0">
                <a:solidFill>
                  <a:srgbClr val="0070C0"/>
                </a:solidFill>
              </a:rPr>
              <a:t>Đánh giá tổng thể</a:t>
            </a:r>
          </a:p>
          <a:p>
            <a:pPr>
              <a:buNone/>
            </a:pPr>
            <a:r>
              <a:rPr lang="en-US" smtClean="0"/>
              <a:t>	+ Có cái nhìn toàn cục: </a:t>
            </a:r>
          </a:p>
          <a:p>
            <a:pPr marL="682625" indent="409575">
              <a:buFont typeface="Wingdings" pitchFamily="2" charset="2"/>
              <a:buChar char="Ø"/>
            </a:pPr>
            <a:r>
              <a:rPr lang="en-US" smtClean="0"/>
              <a:t>con người &amp; bối cảnh</a:t>
            </a:r>
          </a:p>
          <a:p>
            <a:pPr marL="682625" indent="409575">
              <a:buFont typeface="Wingdings" pitchFamily="2" charset="2"/>
              <a:buChar char="Ø"/>
            </a:pPr>
            <a:r>
              <a:rPr lang="en-US" smtClean="0"/>
              <a:t>dài, trung &amp; ngắn hạn</a:t>
            </a:r>
          </a:p>
          <a:p>
            <a:pPr marL="682625" indent="409575">
              <a:buFont typeface="Wingdings" pitchFamily="2" charset="2"/>
              <a:buChar char="Ø"/>
            </a:pPr>
            <a:r>
              <a:rPr lang="en-US" smtClean="0"/>
              <a:t>cả kiến thức-kĩ năng &amp; nỗ lực thích ứng</a:t>
            </a:r>
          </a:p>
          <a:p>
            <a:pPr marL="736600" indent="-736600">
              <a:buNone/>
            </a:pPr>
            <a:r>
              <a:rPr lang="en-US" smtClean="0"/>
              <a:t>   + Cơ sở: 1) Năng lực &amp; nhu cầu cá nhân; 2) Chuẩn đầu ra cấp học, năm học theo chương trình; 3) Điều kiện thực tế. </a:t>
            </a:r>
          </a:p>
          <a:p>
            <a:pPr>
              <a:buNone/>
            </a:pPr>
            <a:r>
              <a:rPr lang="en-US" smtClean="0"/>
              <a:t>	</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solidFill>
                  <a:srgbClr val="FF0000"/>
                </a:solidFill>
              </a:rPr>
              <a:t>Định hướng (tt)</a:t>
            </a:r>
            <a:endParaRPr lang="en-US">
              <a:solidFill>
                <a:srgbClr val="FF0000"/>
              </a:solidFill>
            </a:endParaRPr>
          </a:p>
        </p:txBody>
      </p:sp>
      <p:sp>
        <p:nvSpPr>
          <p:cNvPr id="3" name="Content Placeholder 2"/>
          <p:cNvSpPr>
            <a:spLocks noGrp="1"/>
          </p:cNvSpPr>
          <p:nvPr>
            <p:ph idx="1"/>
          </p:nvPr>
        </p:nvSpPr>
        <p:spPr>
          <a:xfrm>
            <a:off x="457200" y="1447800"/>
            <a:ext cx="8229600" cy="4678363"/>
          </a:xfrm>
        </p:spPr>
        <p:txBody>
          <a:bodyPr>
            <a:normAutofit fontScale="92500" lnSpcReduction="10000"/>
          </a:bodyPr>
          <a:lstStyle/>
          <a:p>
            <a:pPr marL="514350" indent="-514350">
              <a:buFont typeface="Wingdings" pitchFamily="2" charset="2"/>
              <a:buChar char="§"/>
            </a:pPr>
            <a:r>
              <a:rPr lang="en-US" b="1" smtClean="0">
                <a:solidFill>
                  <a:srgbClr val="0070C0"/>
                </a:solidFill>
              </a:rPr>
              <a:t>Linh hoạt</a:t>
            </a:r>
          </a:p>
          <a:p>
            <a:pPr marL="862013" indent="-398463">
              <a:lnSpc>
                <a:spcPct val="80000"/>
              </a:lnSpc>
              <a:buFont typeface="Wingdings" pitchFamily="2" charset="2"/>
              <a:buChar char="Ø"/>
            </a:pPr>
            <a:r>
              <a:rPr lang="en-US" smtClean="0"/>
              <a:t>Kết hợp nhiều </a:t>
            </a:r>
            <a:r>
              <a:rPr lang="en-US" smtClean="0">
                <a:solidFill>
                  <a:schemeClr val="hlink"/>
                </a:solidFill>
              </a:rPr>
              <a:t>hình thức</a:t>
            </a:r>
            <a:r>
              <a:rPr lang="en-US" smtClean="0"/>
              <a:t> đánh giá (bài kiểm tra chính thức, quan sát, trò chuyện,  NC hồ sơ, quá trình thực hiện hoạt động,…)</a:t>
            </a:r>
          </a:p>
          <a:p>
            <a:pPr marL="862013" indent="-398463">
              <a:lnSpc>
                <a:spcPct val="80000"/>
              </a:lnSpc>
              <a:buFont typeface="Wingdings" pitchFamily="2" charset="2"/>
              <a:buChar char="Ø"/>
            </a:pPr>
            <a:r>
              <a:rPr lang="en-US" smtClean="0"/>
              <a:t>Kết hợp kết quả từ nhiều </a:t>
            </a:r>
            <a:r>
              <a:rPr lang="en-US" smtClean="0">
                <a:solidFill>
                  <a:schemeClr val="hlink"/>
                </a:solidFill>
              </a:rPr>
              <a:t>thời điểm</a:t>
            </a:r>
            <a:r>
              <a:rPr lang="en-US" smtClean="0"/>
              <a:t> đánh giá</a:t>
            </a:r>
          </a:p>
          <a:p>
            <a:pPr marL="862013" indent="-398463">
              <a:lnSpc>
                <a:spcPct val="80000"/>
              </a:lnSpc>
              <a:buFont typeface="Wingdings" pitchFamily="2" charset="2"/>
              <a:buChar char="Ø"/>
            </a:pPr>
            <a:r>
              <a:rPr lang="en-US" smtClean="0"/>
              <a:t>Kết hợp kết quả từ nhiều </a:t>
            </a:r>
            <a:r>
              <a:rPr lang="en-US" smtClean="0">
                <a:solidFill>
                  <a:schemeClr val="hlink"/>
                </a:solidFill>
              </a:rPr>
              <a:t>địa điểm</a:t>
            </a:r>
            <a:r>
              <a:rPr lang="en-US" smtClean="0"/>
              <a:t> khác nhau</a:t>
            </a:r>
          </a:p>
          <a:p>
            <a:pPr marL="862013" indent="-398463">
              <a:lnSpc>
                <a:spcPct val="80000"/>
              </a:lnSpc>
              <a:buFont typeface="Wingdings" pitchFamily="2" charset="2"/>
              <a:buChar char="Ø"/>
            </a:pPr>
            <a:r>
              <a:rPr lang="en-US"/>
              <a:t>T</a:t>
            </a:r>
            <a:r>
              <a:rPr lang="en-US" smtClean="0"/>
              <a:t>ập trung vào </a:t>
            </a:r>
            <a:r>
              <a:rPr lang="en-US" smtClean="0">
                <a:solidFill>
                  <a:schemeClr val="hlink"/>
                </a:solidFill>
              </a:rPr>
              <a:t>những khả năng HS có thể thực hiện được khi có sự hỗ trợ</a:t>
            </a:r>
          </a:p>
          <a:p>
            <a:pPr marL="862013" indent="-398463">
              <a:lnSpc>
                <a:spcPct val="80000"/>
              </a:lnSpc>
              <a:buFont typeface="Wingdings" pitchFamily="2" charset="2"/>
              <a:buChar char="Ø"/>
            </a:pPr>
            <a:r>
              <a:rPr lang="en-US" smtClean="0"/>
              <a:t>Dựa trên </a:t>
            </a:r>
            <a:r>
              <a:rPr lang="en-US" smtClean="0">
                <a:solidFill>
                  <a:schemeClr val="hlink"/>
                </a:solidFill>
              </a:rPr>
              <a:t>mục tiêu ban đầu</a:t>
            </a:r>
            <a:r>
              <a:rPr lang="en-US" smtClean="0"/>
              <a:t> đặt ra </a:t>
            </a:r>
            <a:r>
              <a:rPr lang="en-US" smtClean="0">
                <a:sym typeface="Wingdings" pitchFamily="2" charset="2"/>
              </a:rPr>
              <a:t> mục tiêu phải có thể quan sát và đo lường được.</a:t>
            </a:r>
          </a:p>
          <a:p>
            <a:pPr>
              <a:buNone/>
            </a:pPr>
            <a:r>
              <a:rPr lang="en-US" smtClean="0"/>
              <a:t>	</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solidFill>
                  <a:srgbClr val="FF0000"/>
                </a:solidFill>
              </a:rPr>
              <a:t>Định hướng (tt)</a:t>
            </a:r>
            <a:endParaRPr lang="en-US">
              <a:solidFill>
                <a:srgbClr val="FF0000"/>
              </a:solidFill>
            </a:endParaRPr>
          </a:p>
        </p:txBody>
      </p:sp>
      <p:sp>
        <p:nvSpPr>
          <p:cNvPr id="3" name="Content Placeholder 2"/>
          <p:cNvSpPr>
            <a:spLocks noGrp="1"/>
          </p:cNvSpPr>
          <p:nvPr>
            <p:ph idx="1"/>
          </p:nvPr>
        </p:nvSpPr>
        <p:spPr>
          <a:xfrm>
            <a:off x="457200" y="1447800"/>
            <a:ext cx="8229600" cy="4678363"/>
          </a:xfrm>
        </p:spPr>
        <p:txBody>
          <a:bodyPr>
            <a:normAutofit/>
          </a:bodyPr>
          <a:lstStyle/>
          <a:p>
            <a:pPr marL="514350" indent="-514350">
              <a:buFont typeface="Wingdings" pitchFamily="2" charset="2"/>
              <a:buChar char="§"/>
            </a:pPr>
            <a:r>
              <a:rPr lang="en-US" b="1" smtClean="0">
                <a:solidFill>
                  <a:srgbClr val="0070C0"/>
                </a:solidFill>
              </a:rPr>
              <a:t>Đánh giá xác thực</a:t>
            </a:r>
          </a:p>
          <a:p>
            <a:pPr marL="862013" indent="-398463">
              <a:lnSpc>
                <a:spcPct val="80000"/>
              </a:lnSpc>
              <a:buFont typeface="Wingdings" pitchFamily="2" charset="2"/>
              <a:buChar char="Ø"/>
            </a:pPr>
            <a:r>
              <a:rPr lang="en-US" smtClean="0">
                <a:sym typeface="Wingdings" pitchFamily="2" charset="2"/>
              </a:rPr>
              <a:t>Đánh giá thay thế: dựa trên điểm mạnh &amp; khó khăn đặc thù của học sinh.</a:t>
            </a:r>
          </a:p>
          <a:p>
            <a:pPr marL="862013" indent="-398463">
              <a:lnSpc>
                <a:spcPct val="80000"/>
              </a:lnSpc>
              <a:buFont typeface="Wingdings" pitchFamily="2" charset="2"/>
              <a:buChar char="Ø"/>
            </a:pPr>
            <a:r>
              <a:rPr lang="en-US" smtClean="0">
                <a:sym typeface="Wingdings" pitchFamily="2" charset="2"/>
              </a:rPr>
              <a:t>Khách quan, tránh thiên kiến: nhiều bên tham gia.</a:t>
            </a:r>
          </a:p>
          <a:p>
            <a:pPr marL="862013" indent="-398463">
              <a:lnSpc>
                <a:spcPct val="80000"/>
              </a:lnSpc>
              <a:buFont typeface="Wingdings" pitchFamily="2" charset="2"/>
              <a:buChar char="Ø"/>
            </a:pPr>
            <a:r>
              <a:rPr lang="en-US" u="sng" smtClean="0">
                <a:sym typeface="Wingdings" pitchFamily="2" charset="2"/>
              </a:rPr>
              <a:t>Có minh chứng</a:t>
            </a:r>
            <a:r>
              <a:rPr lang="en-US" smtClean="0">
                <a:sym typeface="Wingdings" pitchFamily="2" charset="2"/>
              </a:rPr>
              <a:t>.</a:t>
            </a:r>
          </a:p>
          <a:p>
            <a:pPr marL="862013" indent="-398463">
              <a:lnSpc>
                <a:spcPct val="80000"/>
              </a:lnSpc>
              <a:buNone/>
            </a:pPr>
            <a:endParaRPr lang="en-US" smtClean="0">
              <a:sym typeface="Wingdings" pitchFamily="2" charset="2"/>
            </a:endParaRPr>
          </a:p>
          <a:p>
            <a:pPr marL="862013" indent="-398463">
              <a:lnSpc>
                <a:spcPct val="80000"/>
              </a:lnSpc>
              <a:buFont typeface="Wingdings" pitchFamily="2" charset="2"/>
              <a:buChar char="Ø"/>
            </a:pPr>
            <a:endParaRPr lang="en-US" smtClean="0">
              <a:sym typeface="Wingdings" pitchFamily="2" charset="2"/>
            </a:endParaRPr>
          </a:p>
          <a:p>
            <a:pPr>
              <a:buNone/>
            </a:pPr>
            <a:r>
              <a:rPr lang="en-US" smtClean="0"/>
              <a:t>	</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solidFill>
                  <a:srgbClr val="FF0000"/>
                </a:solidFill>
              </a:rPr>
              <a:t>Định hướng (tt)</a:t>
            </a:r>
            <a:endParaRPr lang="en-US">
              <a:solidFill>
                <a:srgbClr val="FF0000"/>
              </a:solidFill>
            </a:endParaRPr>
          </a:p>
        </p:txBody>
      </p:sp>
      <p:sp>
        <p:nvSpPr>
          <p:cNvPr id="3" name="Content Placeholder 2"/>
          <p:cNvSpPr>
            <a:spLocks noGrp="1"/>
          </p:cNvSpPr>
          <p:nvPr>
            <p:ph idx="1"/>
          </p:nvPr>
        </p:nvSpPr>
        <p:spPr>
          <a:xfrm>
            <a:off x="457200" y="1447800"/>
            <a:ext cx="8229600" cy="4678363"/>
          </a:xfrm>
        </p:spPr>
        <p:txBody>
          <a:bodyPr>
            <a:normAutofit lnSpcReduction="10000"/>
          </a:bodyPr>
          <a:lstStyle/>
          <a:p>
            <a:pPr marL="514350" indent="-514350">
              <a:buFont typeface="Wingdings" pitchFamily="2" charset="2"/>
              <a:buChar char="§"/>
            </a:pPr>
            <a:r>
              <a:rPr lang="en-US" b="1" smtClean="0">
                <a:solidFill>
                  <a:srgbClr val="0070C0"/>
                </a:solidFill>
              </a:rPr>
              <a:t>Đánh giá sự tiến bộ</a:t>
            </a:r>
          </a:p>
          <a:p>
            <a:pPr marL="862013" indent="-398463">
              <a:lnSpc>
                <a:spcPct val="80000"/>
              </a:lnSpc>
              <a:buFont typeface="Wingdings" pitchFamily="2" charset="2"/>
              <a:buChar char="Ø"/>
            </a:pPr>
            <a:r>
              <a:rPr lang="en-US" smtClean="0">
                <a:sym typeface="Wingdings" pitchFamily="2" charset="2"/>
              </a:rPr>
              <a:t>Đánh giá ban đầu</a:t>
            </a:r>
          </a:p>
          <a:p>
            <a:pPr marL="862013" indent="-398463">
              <a:lnSpc>
                <a:spcPct val="80000"/>
              </a:lnSpc>
              <a:buFont typeface="Wingdings" pitchFamily="2" charset="2"/>
              <a:buChar char="Ø"/>
            </a:pPr>
            <a:r>
              <a:rPr lang="en-US" smtClean="0">
                <a:sym typeface="Wingdings" pitchFamily="2" charset="2"/>
              </a:rPr>
              <a:t>Có Tác động hỗ trợ</a:t>
            </a:r>
          </a:p>
          <a:p>
            <a:pPr marL="862013" indent="-398463">
              <a:lnSpc>
                <a:spcPct val="80000"/>
              </a:lnSpc>
              <a:buFont typeface="Wingdings" pitchFamily="2" charset="2"/>
              <a:buChar char="Ø"/>
            </a:pPr>
            <a:r>
              <a:rPr lang="en-US" smtClean="0">
                <a:sym typeface="Wingdings" pitchFamily="2" charset="2"/>
              </a:rPr>
              <a:t>Đánh giá quá trình </a:t>
            </a:r>
          </a:p>
          <a:p>
            <a:pPr marL="862013" indent="-398463">
              <a:lnSpc>
                <a:spcPct val="80000"/>
              </a:lnSpc>
              <a:buFont typeface="Wingdings" pitchFamily="2" charset="2"/>
              <a:buChar char="Ø"/>
            </a:pPr>
            <a:r>
              <a:rPr lang="en-US" smtClean="0">
                <a:sym typeface="Wingdings" pitchFamily="2" charset="2"/>
              </a:rPr>
              <a:t>Đánh giá kết quả đầu ra</a:t>
            </a:r>
          </a:p>
          <a:p>
            <a:pPr marL="862013" indent="-398463">
              <a:lnSpc>
                <a:spcPct val="80000"/>
              </a:lnSpc>
              <a:buFont typeface="Wingdings" pitchFamily="2" charset="2"/>
              <a:buChar char="Ø"/>
            </a:pPr>
            <a:r>
              <a:rPr lang="en-US" smtClean="0">
                <a:sym typeface="Wingdings" pitchFamily="2" charset="2"/>
              </a:rPr>
              <a:t> Nguyên tắc động viên: tạo động lực học tập.</a:t>
            </a:r>
          </a:p>
          <a:p>
            <a:pPr marL="862013" indent="-398463">
              <a:lnSpc>
                <a:spcPct val="80000"/>
              </a:lnSpc>
              <a:buNone/>
            </a:pPr>
            <a:endParaRPr lang="en-US" smtClean="0">
              <a:sym typeface="Wingdings" pitchFamily="2" charset="2"/>
            </a:endParaRPr>
          </a:p>
          <a:p>
            <a:pPr marL="862013" indent="-398463">
              <a:lnSpc>
                <a:spcPct val="80000"/>
              </a:lnSpc>
              <a:buFont typeface="Wingdings" pitchFamily="2" charset="2"/>
              <a:buChar char="Ø"/>
            </a:pPr>
            <a:endParaRPr lang="en-US" smtClean="0">
              <a:sym typeface="Wingdings" pitchFamily="2" charset="2"/>
            </a:endParaRPr>
          </a:p>
          <a:p>
            <a:pPr>
              <a:buNone/>
            </a:pPr>
            <a:r>
              <a:rPr lang="en-US" smtClean="0"/>
              <a:t>	</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smtClean="0">
                <a:solidFill>
                  <a:srgbClr val="FF0000"/>
                </a:solidFill>
              </a:rPr>
              <a:t>3. Tiếp cận dạy học dựa trên năng lực  </a:t>
            </a:r>
            <a:r>
              <a:rPr lang="en-US" sz="4000" smtClean="0">
                <a:solidFill>
                  <a:srgbClr val="FF0000"/>
                </a:solidFill>
              </a:rPr>
              <a:t>(learning competence -based approach) </a:t>
            </a:r>
            <a:endParaRPr lang="en-US" sz="4000">
              <a:solidFill>
                <a:srgbClr val="FF0000"/>
              </a:solidFill>
            </a:endParaRPr>
          </a:p>
        </p:txBody>
      </p:sp>
      <p:sp>
        <p:nvSpPr>
          <p:cNvPr id="3" name="Content Placeholder 2"/>
          <p:cNvSpPr>
            <a:spLocks noGrp="1"/>
          </p:cNvSpPr>
          <p:nvPr>
            <p:ph idx="1"/>
          </p:nvPr>
        </p:nvSpPr>
        <p:spPr/>
        <p:txBody>
          <a:bodyPr>
            <a:normAutofit/>
          </a:bodyPr>
          <a:lstStyle/>
          <a:p>
            <a:pPr marL="514350" indent="-514350">
              <a:buNone/>
            </a:pPr>
            <a:r>
              <a:rPr lang="en-US" smtClean="0"/>
              <a:t>	‘</a:t>
            </a:r>
            <a:r>
              <a:rPr lang="en-US" smtClean="0">
                <a:solidFill>
                  <a:schemeClr val="tx2">
                    <a:lumMod val="60000"/>
                    <a:lumOff val="40000"/>
                  </a:schemeClr>
                </a:solidFill>
              </a:rPr>
              <a:t>Đọc ba trăm thiên Kinh Thi mà giao cho việc hành chính không làm được, sai đi sứ nước ngoài không đối đáp được.... học nhiều mà chẳng có ích chi</a:t>
            </a:r>
            <a:r>
              <a:rPr lang="en-US" smtClean="0"/>
              <a:t>’ (</a:t>
            </a:r>
            <a:r>
              <a:rPr lang="en-US" i="1" smtClean="0"/>
              <a:t>Khổng Tử, Luận ngữ</a:t>
            </a:r>
            <a:r>
              <a:rPr lang="en-US" smtClean="0"/>
              <a:t>)</a:t>
            </a:r>
          </a:p>
          <a:p>
            <a:pPr marL="514350" indent="-514350">
              <a:buNone/>
            </a:pPr>
            <a:r>
              <a:rPr lang="en-US" smtClean="0"/>
              <a:t>	</a:t>
            </a:r>
          </a:p>
          <a:p>
            <a:pPr marL="514350" indent="-514350">
              <a:buNone/>
            </a:pPr>
            <a:r>
              <a:rPr lang="en-US" smtClean="0"/>
              <a:t>	Thực chất của tiếp cận năng lực là tiếp cận kết quả đầu ra, ở đây là đầu ra năng lực người học (Đ. N. Thống, 2011). </a:t>
            </a:r>
          </a:p>
          <a:p>
            <a:pPr marL="514350" indent="-514350">
              <a:buNone/>
            </a:pPr>
            <a:endParaRPr lang="en-US" smtClean="0"/>
          </a:p>
          <a:p>
            <a:pPr marL="514350" indent="-514350">
              <a:buAutoNum type="arabicParenR"/>
            </a:pPr>
            <a:endParaRPr lang="en-US" smtClean="0"/>
          </a:p>
          <a:p>
            <a:pPr marL="514350" indent="-514350">
              <a:buNone/>
            </a:pPr>
            <a:endParaRPr lang="en-US" smtClean="0"/>
          </a:p>
          <a:p>
            <a:pPr marL="514350" indent="-514350">
              <a:buAutoNum type="arabicParenR"/>
            </a:pPr>
            <a:endParaRPr lang="en-US" smtClean="0"/>
          </a:p>
          <a:p>
            <a:pPr marL="514350" indent="-514350">
              <a:buNone/>
            </a:pP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smtClean="0">
                <a:solidFill>
                  <a:srgbClr val="FF0000"/>
                </a:solidFill>
              </a:rPr>
              <a:t>Tiếp cận dựa trên năng lực vs Tiếp cận dựa trên nội dung</a:t>
            </a:r>
            <a:endParaRPr lang="en-US" b="1">
              <a:solidFill>
                <a:srgbClr val="FF0000"/>
              </a:solidFill>
            </a:endParaRPr>
          </a:p>
        </p:txBody>
      </p:sp>
      <p:graphicFrame>
        <p:nvGraphicFramePr>
          <p:cNvPr id="4" name="Content Placeholder 3"/>
          <p:cNvGraphicFramePr>
            <a:graphicFrameLocks noGrp="1"/>
          </p:cNvGraphicFramePr>
          <p:nvPr>
            <p:ph idx="1"/>
          </p:nvPr>
        </p:nvGraphicFramePr>
        <p:xfrm>
          <a:off x="228600" y="1600200"/>
          <a:ext cx="8610600" cy="4394200"/>
        </p:xfrm>
        <a:graphic>
          <a:graphicData uri="http://schemas.openxmlformats.org/drawingml/2006/table">
            <a:tbl>
              <a:tblPr firstRow="1" bandRow="1">
                <a:tableStyleId>{5C22544A-7EE6-4342-B048-85BDC9FD1C3A}</a:tableStyleId>
              </a:tblPr>
              <a:tblGrid>
                <a:gridCol w="1514828"/>
                <a:gridCol w="3348567"/>
                <a:gridCol w="3747205"/>
              </a:tblGrid>
              <a:tr h="370840">
                <a:tc>
                  <a:txBody>
                    <a:bodyPr/>
                    <a:lstStyle/>
                    <a:p>
                      <a:r>
                        <a:rPr lang="en-US" smtClean="0"/>
                        <a:t>Thành</a:t>
                      </a:r>
                      <a:r>
                        <a:rPr lang="en-US" baseline="0" smtClean="0"/>
                        <a:t> tố</a:t>
                      </a:r>
                      <a:endParaRPr lang="en-US"/>
                    </a:p>
                  </a:txBody>
                  <a:tcPr/>
                </a:tc>
                <a:tc>
                  <a:txBody>
                    <a:bodyPr/>
                    <a:lstStyle/>
                    <a:p>
                      <a:r>
                        <a:rPr lang="en-US" smtClean="0"/>
                        <a:t>Dự</a:t>
                      </a:r>
                      <a:r>
                        <a:rPr lang="en-US" baseline="0" smtClean="0"/>
                        <a:t>a trên nội dung</a:t>
                      </a:r>
                      <a:endParaRPr lang="en-US"/>
                    </a:p>
                  </a:txBody>
                  <a:tcPr/>
                </a:tc>
                <a:tc>
                  <a:txBody>
                    <a:bodyPr/>
                    <a:lstStyle/>
                    <a:p>
                      <a:r>
                        <a:rPr lang="en-US" smtClean="0"/>
                        <a:t>Dựa</a:t>
                      </a:r>
                      <a:r>
                        <a:rPr lang="en-US" baseline="0" smtClean="0"/>
                        <a:t> trên năng lực</a:t>
                      </a:r>
                      <a:endParaRPr lang="en-US"/>
                    </a:p>
                  </a:txBody>
                  <a:tcPr/>
                </a:tc>
              </a:tr>
              <a:tr h="370840">
                <a:tc>
                  <a:txBody>
                    <a:bodyPr/>
                    <a:lstStyle/>
                    <a:p>
                      <a:r>
                        <a:rPr lang="en-US" b="1" smtClean="0"/>
                        <a:t>Triết</a:t>
                      </a:r>
                      <a:r>
                        <a:rPr lang="en-US" b="1" baseline="0" smtClean="0"/>
                        <a:t> lí </a:t>
                      </a:r>
                      <a:r>
                        <a:rPr lang="en-US" baseline="0" smtClean="0"/>
                        <a:t>(câu hỏi chính)</a:t>
                      </a:r>
                      <a:endParaRPr lang="en-US"/>
                    </a:p>
                  </a:txBody>
                  <a:tcPr/>
                </a:tc>
                <a:tc>
                  <a:txBody>
                    <a:bodyPr/>
                    <a:lstStyle/>
                    <a:p>
                      <a:r>
                        <a:rPr lang="en-US" smtClean="0"/>
                        <a:t>Học-</a:t>
                      </a:r>
                      <a:r>
                        <a:rPr lang="en-US" b="1" i="1" smtClean="0"/>
                        <a:t>biết</a:t>
                      </a:r>
                      <a:r>
                        <a:rPr lang="en-US" baseline="0" smtClean="0"/>
                        <a:t> cái gì? (WHAT?)</a:t>
                      </a:r>
                      <a:endParaRPr lang="en-US"/>
                    </a:p>
                  </a:txBody>
                  <a:tcPr/>
                </a:tc>
                <a:tc>
                  <a:txBody>
                    <a:bodyPr/>
                    <a:lstStyle/>
                    <a:p>
                      <a:r>
                        <a:rPr lang="en-US" smtClean="0"/>
                        <a:t>Học-</a:t>
                      </a:r>
                      <a:r>
                        <a:rPr lang="en-US" b="1" i="1" baseline="0" smtClean="0"/>
                        <a:t>làm</a:t>
                      </a:r>
                      <a:r>
                        <a:rPr lang="en-US" baseline="0" smtClean="0"/>
                        <a:t> như thế nào?  (HOW)</a:t>
                      </a:r>
                      <a:endParaRPr lang="en-US"/>
                    </a:p>
                  </a:txBody>
                  <a:tcPr/>
                </a:tc>
              </a:tr>
              <a:tr h="370840">
                <a:tc>
                  <a:txBody>
                    <a:bodyPr/>
                    <a:lstStyle/>
                    <a:p>
                      <a:r>
                        <a:rPr lang="en-US" b="1" smtClean="0"/>
                        <a:t>Giáo</a:t>
                      </a:r>
                      <a:r>
                        <a:rPr lang="en-US" b="1" baseline="0" smtClean="0"/>
                        <a:t> viên</a:t>
                      </a:r>
                      <a:endParaRPr lang="en-US" b="1"/>
                    </a:p>
                  </a:txBody>
                  <a:tcPr/>
                </a:tc>
                <a:tc>
                  <a:txBody>
                    <a:bodyPr/>
                    <a:lstStyle/>
                    <a:p>
                      <a:r>
                        <a:rPr lang="en-US" b="1" i="1" smtClean="0"/>
                        <a:t>Theo chỉ</a:t>
                      </a:r>
                      <a:r>
                        <a:rPr lang="en-US" b="1" i="1" baseline="0" smtClean="0"/>
                        <a:t> đạo </a:t>
                      </a:r>
                      <a:r>
                        <a:rPr lang="en-US" baseline="0" smtClean="0"/>
                        <a:t>hành chính; chú trọng việc </a:t>
                      </a:r>
                      <a:r>
                        <a:rPr lang="en-US" b="1" i="1" baseline="0" smtClean="0"/>
                        <a:t>dạy hết chương trình </a:t>
                      </a:r>
                      <a:r>
                        <a:rPr lang="en-US" baseline="0" smtClean="0"/>
                        <a:t>&amp; nội dung trong SGK.</a:t>
                      </a:r>
                      <a:endParaRPr lang="en-US"/>
                    </a:p>
                  </a:txBody>
                  <a:tcPr/>
                </a:tc>
                <a:tc>
                  <a:txBody>
                    <a:bodyPr/>
                    <a:lstStyle/>
                    <a:p>
                      <a:r>
                        <a:rPr lang="en-US" b="1" i="1" smtClean="0"/>
                        <a:t>Tự</a:t>
                      </a:r>
                      <a:r>
                        <a:rPr lang="en-US" b="1" i="1" baseline="0" smtClean="0"/>
                        <a:t> chủ hơn </a:t>
                      </a:r>
                      <a:r>
                        <a:rPr lang="en-US" baseline="0" smtClean="0"/>
                        <a:t>(thiết kế &amp; triển khai CT); Chú trọng </a:t>
                      </a:r>
                      <a:r>
                        <a:rPr lang="en-US" b="1" i="1" baseline="0" smtClean="0"/>
                        <a:t>kết quả đầu ra </a:t>
                      </a:r>
                      <a:r>
                        <a:rPr lang="en-US" baseline="0" smtClean="0"/>
                        <a:t>thể hiện ở năng lực học sinh.</a:t>
                      </a:r>
                      <a:endParaRPr lang="en-US"/>
                    </a:p>
                  </a:txBody>
                  <a:tcPr/>
                </a:tc>
              </a:tr>
              <a:tr h="370840">
                <a:tc>
                  <a:txBody>
                    <a:bodyPr/>
                    <a:lstStyle/>
                    <a:p>
                      <a:r>
                        <a:rPr lang="en-US" b="1" smtClean="0"/>
                        <a:t>Học</a:t>
                      </a:r>
                      <a:r>
                        <a:rPr lang="en-US" b="1" baseline="0" smtClean="0"/>
                        <a:t> sinh</a:t>
                      </a:r>
                      <a:endParaRPr lang="en-US" b="1"/>
                    </a:p>
                  </a:txBody>
                  <a:tcPr/>
                </a:tc>
                <a:tc>
                  <a:txBody>
                    <a:bodyPr/>
                    <a:lstStyle/>
                    <a:p>
                      <a:r>
                        <a:rPr lang="en-US" smtClean="0"/>
                        <a:t>Học</a:t>
                      </a:r>
                      <a:r>
                        <a:rPr lang="en-US" baseline="0" smtClean="0"/>
                        <a:t> theo GV &amp; sách GK; chú trọng </a:t>
                      </a:r>
                      <a:r>
                        <a:rPr lang="en-US" b="1" i="1" baseline="0" smtClean="0"/>
                        <a:t>biết, nhớ, hiểu </a:t>
                      </a:r>
                      <a:r>
                        <a:rPr lang="en-US" baseline="0" smtClean="0"/>
                        <a:t>&amp; áp dụng.</a:t>
                      </a:r>
                      <a:endParaRPr lang="en-US"/>
                    </a:p>
                  </a:txBody>
                  <a:tcPr/>
                </a:tc>
                <a:tc>
                  <a:txBody>
                    <a:bodyPr/>
                    <a:lstStyle/>
                    <a:p>
                      <a:r>
                        <a:rPr lang="en-US" baseline="0" smtClean="0"/>
                        <a:t>Theo chương trình chung với nhịp độ &amp; kiểu cá nhân hóa; chú trọng </a:t>
                      </a:r>
                      <a:r>
                        <a:rPr lang="en-US" b="1" i="1" baseline="0" smtClean="0"/>
                        <a:t>vận dụng</a:t>
                      </a:r>
                      <a:r>
                        <a:rPr lang="en-US" i="1" baseline="0" smtClean="0"/>
                        <a:t> </a:t>
                      </a:r>
                      <a:r>
                        <a:rPr lang="en-US" baseline="0" smtClean="0"/>
                        <a:t>(làm).</a:t>
                      </a:r>
                      <a:endParaRPr lang="en-US"/>
                    </a:p>
                  </a:txBody>
                  <a:tcPr/>
                </a:tc>
              </a:tr>
              <a:tr h="370840">
                <a:tc>
                  <a:txBody>
                    <a:bodyPr/>
                    <a:lstStyle/>
                    <a:p>
                      <a:r>
                        <a:rPr lang="en-US" b="1" smtClean="0"/>
                        <a:t>SGK &amp; học</a:t>
                      </a:r>
                      <a:r>
                        <a:rPr lang="en-US" b="1" baseline="0" smtClean="0"/>
                        <a:t> liệu</a:t>
                      </a:r>
                      <a:endParaRPr lang="en-US" b="1"/>
                    </a:p>
                  </a:txBody>
                  <a:tcPr/>
                </a:tc>
                <a:tc>
                  <a:txBody>
                    <a:bodyPr/>
                    <a:lstStyle/>
                    <a:p>
                      <a:r>
                        <a:rPr lang="en-US" b="1" i="1" smtClean="0"/>
                        <a:t>Thống</a:t>
                      </a:r>
                      <a:r>
                        <a:rPr lang="en-US" b="1" i="1" baseline="0" smtClean="0"/>
                        <a:t> nhất</a:t>
                      </a:r>
                      <a:r>
                        <a:rPr lang="en-US" baseline="0" smtClean="0"/>
                        <a:t>, nguồn chính bắt buộc; các môn học &amp; phân môn </a:t>
                      </a:r>
                      <a:r>
                        <a:rPr lang="en-US" b="1" i="1" baseline="0" smtClean="0"/>
                        <a:t>độc lập</a:t>
                      </a:r>
                      <a:r>
                        <a:rPr lang="en-US" baseline="0" smtClean="0"/>
                        <a:t>.</a:t>
                      </a:r>
                      <a:endParaRPr lang="en-US"/>
                    </a:p>
                  </a:txBody>
                  <a:tcPr/>
                </a:tc>
                <a:tc>
                  <a:txBody>
                    <a:bodyPr/>
                    <a:lstStyle/>
                    <a:p>
                      <a:r>
                        <a:rPr lang="en-US" b="1" i="1" smtClean="0"/>
                        <a:t>Đa</a:t>
                      </a:r>
                      <a:r>
                        <a:rPr lang="en-US" b="1" i="1" baseline="0" smtClean="0"/>
                        <a:t> lựa chọn</a:t>
                      </a:r>
                      <a:r>
                        <a:rPr lang="en-US" baseline="0" smtClean="0"/>
                        <a:t>, phục vụ việc đạt kết quả đầu ra; </a:t>
                      </a:r>
                      <a:r>
                        <a:rPr lang="en-US" b="1" i="1" baseline="0" smtClean="0"/>
                        <a:t>tích hợp </a:t>
                      </a:r>
                      <a:r>
                        <a:rPr lang="en-US" baseline="0" smtClean="0"/>
                        <a:t>đơn môn &amp; liên môn.</a:t>
                      </a:r>
                      <a:endParaRPr lang="en-US"/>
                    </a:p>
                  </a:txBody>
                  <a:tcPr/>
                </a:tc>
              </a:tr>
              <a:tr h="370840">
                <a:tc>
                  <a:txBody>
                    <a:bodyPr/>
                    <a:lstStyle/>
                    <a:p>
                      <a:r>
                        <a:rPr lang="en-US" b="1" smtClean="0"/>
                        <a:t>Phương</a:t>
                      </a:r>
                      <a:r>
                        <a:rPr lang="en-US" b="1" baseline="0" smtClean="0"/>
                        <a:t> pháp &amp; hình thức</a:t>
                      </a:r>
                      <a:endParaRPr lang="en-US" b="1"/>
                    </a:p>
                  </a:txBody>
                  <a:tcPr/>
                </a:tc>
                <a:tc>
                  <a:txBody>
                    <a:bodyPr/>
                    <a:lstStyle/>
                    <a:p>
                      <a:r>
                        <a:rPr lang="en-US" b="1" i="1" smtClean="0"/>
                        <a:t>Tập</a:t>
                      </a:r>
                      <a:r>
                        <a:rPr lang="en-US" b="1" i="1" baseline="0" smtClean="0"/>
                        <a:t> trung</a:t>
                      </a:r>
                      <a:r>
                        <a:rPr lang="en-US" baseline="0" smtClean="0"/>
                        <a:t>, hướng vào truyền tải &amp; tiếp nhận tối đa nội dung GD</a:t>
                      </a:r>
                      <a:endParaRPr lang="en-US"/>
                    </a:p>
                  </a:txBody>
                  <a:tcPr/>
                </a:tc>
                <a:tc>
                  <a:txBody>
                    <a:bodyPr/>
                    <a:lstStyle/>
                    <a:p>
                      <a:r>
                        <a:rPr lang="en-US" b="1" i="1" smtClean="0"/>
                        <a:t>Hợp</a:t>
                      </a:r>
                      <a:r>
                        <a:rPr lang="en-US" b="1" i="1" baseline="0" smtClean="0"/>
                        <a:t> tác &amp; phân hóa</a:t>
                      </a:r>
                      <a:r>
                        <a:rPr lang="en-US" baseline="0" smtClean="0"/>
                        <a:t>, hướng vào phát triển tối đa năng lực người học.</a:t>
                      </a:r>
                      <a:endParaRPr lang="en-US"/>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solidFill>
                  <a:srgbClr val="002060"/>
                </a:solidFill>
              </a:rPr>
              <a:t>Tiếp cận dựa trên năng lực</a:t>
            </a:r>
            <a:endParaRPr lang="en-US" b="1">
              <a:solidFill>
                <a:srgbClr val="002060"/>
              </a:solidFill>
            </a:endParaRPr>
          </a:p>
        </p:txBody>
      </p:sp>
      <p:sp>
        <p:nvSpPr>
          <p:cNvPr id="3" name="Content Placeholder 2"/>
          <p:cNvSpPr>
            <a:spLocks noGrp="1"/>
          </p:cNvSpPr>
          <p:nvPr>
            <p:ph idx="1"/>
          </p:nvPr>
        </p:nvSpPr>
        <p:spPr/>
        <p:txBody>
          <a:bodyPr>
            <a:normAutofit fontScale="77500" lnSpcReduction="20000"/>
          </a:bodyPr>
          <a:lstStyle/>
          <a:p>
            <a:r>
              <a:rPr lang="en-US" b="1" smtClean="0"/>
              <a:t>Cấp độ Chương trình GD</a:t>
            </a:r>
            <a:r>
              <a:rPr lang="en-US" smtClean="0"/>
              <a:t>: </a:t>
            </a:r>
            <a:r>
              <a:rPr lang="en-US" i="1" smtClean="0"/>
              <a:t>đáp ứng chuẩn đầu ra</a:t>
            </a:r>
          </a:p>
          <a:p>
            <a:pPr marL="514350" indent="-514350">
              <a:buAutoNum type="arabicParenR"/>
            </a:pPr>
            <a:r>
              <a:rPr lang="en-US" smtClean="0"/>
              <a:t>Mô tả năng lực cụ thể, có thể đo lường được.</a:t>
            </a:r>
          </a:p>
          <a:p>
            <a:pPr marL="514350" indent="-514350">
              <a:buAutoNum type="arabicParenR"/>
            </a:pPr>
            <a:r>
              <a:rPr lang="en-US" smtClean="0"/>
              <a:t>Viết mục tiêu &amp; chuẩn đầu ra về năng lực cần đạt (thay cho mục tiêu </a:t>
            </a:r>
            <a:r>
              <a:rPr lang="en-US" i="1" smtClean="0"/>
              <a:t>kiến thức-kĩ năng-thái độ </a:t>
            </a:r>
            <a:r>
              <a:rPr lang="en-US" smtClean="0"/>
              <a:t>tách rời)</a:t>
            </a:r>
          </a:p>
          <a:p>
            <a:pPr marL="514350" indent="-514350">
              <a:buAutoNum type="arabicParenR"/>
            </a:pPr>
            <a:r>
              <a:rPr lang="en-US" smtClean="0"/>
              <a:t>Lựa chọn, xác định nội dung dựa trên mục tiêu năng lực người học.</a:t>
            </a:r>
          </a:p>
          <a:p>
            <a:pPr marL="514350" indent="-514350">
              <a:buAutoNum type="arabicParenR"/>
            </a:pPr>
            <a:r>
              <a:rPr lang="en-US" smtClean="0"/>
              <a:t>Đa dạng hóa các hoạt động, phương pháp &amp; kĩ thuật dạy học.</a:t>
            </a:r>
          </a:p>
          <a:p>
            <a:pPr marL="514350" indent="-514350">
              <a:buAutoNum type="arabicParenR"/>
            </a:pPr>
            <a:r>
              <a:rPr lang="en-US" smtClean="0"/>
              <a:t>Sử dụng đa dạng các nguồn học liệu, gắn với đời sống</a:t>
            </a:r>
          </a:p>
          <a:p>
            <a:pPr marL="514350" indent="-514350">
              <a:buAutoNum type="arabicParenR"/>
            </a:pPr>
            <a:r>
              <a:rPr lang="en-US" smtClean="0"/>
              <a:t>Cung cấp phản hồi về năng lực người học.</a:t>
            </a:r>
          </a:p>
          <a:p>
            <a:pPr marL="514350" indent="-514350">
              <a:buAutoNum type="arabicParenR"/>
            </a:pPr>
            <a:r>
              <a:rPr lang="en-US" smtClean="0"/>
              <a:t>Hỗ trợ, đáp ứng nhu cầu người học.</a:t>
            </a:r>
          </a:p>
          <a:p>
            <a:pPr marL="514350" indent="-514350">
              <a:buAutoNum type="arabicParenR"/>
            </a:pPr>
            <a:r>
              <a:rPr lang="en-US" smtClean="0"/>
              <a:t>Người học chứng minh làm chủ được năng lực đã mô tả.</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solidFill>
                  <a:srgbClr val="002060"/>
                </a:solidFill>
              </a:rPr>
              <a:t>Tiếp cận dựa trên năng lực</a:t>
            </a:r>
            <a:endParaRPr lang="en-US" b="1">
              <a:solidFill>
                <a:srgbClr val="002060"/>
              </a:solidFill>
            </a:endParaRPr>
          </a:p>
        </p:txBody>
      </p:sp>
      <p:sp>
        <p:nvSpPr>
          <p:cNvPr id="3" name="Content Placeholder 2"/>
          <p:cNvSpPr>
            <a:spLocks noGrp="1"/>
          </p:cNvSpPr>
          <p:nvPr>
            <p:ph idx="1"/>
          </p:nvPr>
        </p:nvSpPr>
        <p:spPr/>
        <p:txBody>
          <a:bodyPr>
            <a:normAutofit fontScale="85000" lnSpcReduction="10000"/>
          </a:bodyPr>
          <a:lstStyle/>
          <a:p>
            <a:r>
              <a:rPr lang="en-US" b="1" smtClean="0"/>
              <a:t>Cấp độ Bài học (</a:t>
            </a:r>
            <a:r>
              <a:rPr lang="en-US" b="1" i="1" smtClean="0"/>
              <a:t>tế bào của chương trình GD</a:t>
            </a:r>
            <a:r>
              <a:rPr lang="en-US" b="1" smtClean="0"/>
              <a:t>)</a:t>
            </a:r>
            <a:r>
              <a:rPr lang="en-US" smtClean="0"/>
              <a:t>:</a:t>
            </a:r>
            <a:endParaRPr lang="en-US" i="1" smtClean="0"/>
          </a:p>
          <a:p>
            <a:pPr marL="514350" indent="-514350">
              <a:buAutoNum type="arabicParenR"/>
            </a:pPr>
            <a:r>
              <a:rPr lang="en-US" smtClean="0"/>
              <a:t>Hiểu năng lực người học trước bài học.</a:t>
            </a:r>
          </a:p>
          <a:p>
            <a:pPr marL="514350" indent="-514350">
              <a:buAutoNum type="arabicParenR"/>
            </a:pPr>
            <a:r>
              <a:rPr lang="en-US" smtClean="0"/>
              <a:t>Viết mục tiêu năng lực cần đạt sau bài học.</a:t>
            </a:r>
          </a:p>
          <a:p>
            <a:pPr marL="514350" indent="-514350">
              <a:buAutoNum type="arabicParenR"/>
            </a:pPr>
            <a:r>
              <a:rPr lang="en-US" smtClean="0"/>
              <a:t>Xác định nội dung đáp ứng mục tiêu bài học.</a:t>
            </a:r>
          </a:p>
          <a:p>
            <a:pPr marL="514350" indent="-514350">
              <a:buAutoNum type="arabicParenR"/>
            </a:pPr>
            <a:r>
              <a:rPr lang="en-US" smtClean="0"/>
              <a:t>Thiết kế &amp; tổ chức các hoạt động học tập đa dạng, chú trọng năng lực hợp tác &amp; thực hành vận dụng.</a:t>
            </a:r>
          </a:p>
          <a:p>
            <a:pPr marL="514350" indent="-514350">
              <a:buAutoNum type="arabicParenR"/>
            </a:pPr>
            <a:r>
              <a:rPr lang="en-US" smtClean="0"/>
              <a:t>Sử dụng đa dạng các nguồn học liệu, gắn với đời sống.</a:t>
            </a:r>
          </a:p>
          <a:p>
            <a:pPr marL="514350" indent="-514350">
              <a:buAutoNum type="arabicParenR"/>
            </a:pPr>
            <a:r>
              <a:rPr lang="en-US" smtClean="0"/>
              <a:t>Cung cấp phản hồi &amp; hỗ trợ cá nhân kịp thời.</a:t>
            </a:r>
          </a:p>
          <a:p>
            <a:pPr marL="514350" indent="-514350">
              <a:buAutoNum type="arabicParenR"/>
            </a:pPr>
            <a:r>
              <a:rPr lang="en-US" smtClean="0"/>
              <a:t>Dành thời gian cho HS thể hiện &amp; đánh giá năng lực đạt được sau bài học.</a:t>
            </a:r>
          </a:p>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smtClean="0">
                <a:solidFill>
                  <a:srgbClr val="FF0000"/>
                </a:solidFill>
              </a:rPr>
              <a:t>Tiếp cận năng lực GD học sinh khuyết tật</a:t>
            </a:r>
            <a:endParaRPr lang="en-US" sz="3600" b="1">
              <a:solidFill>
                <a:srgbClr val="FF0000"/>
              </a:solidFill>
            </a:endParaRPr>
          </a:p>
        </p:txBody>
      </p:sp>
      <p:sp>
        <p:nvSpPr>
          <p:cNvPr id="3" name="Content Placeholder 2"/>
          <p:cNvSpPr>
            <a:spLocks noGrp="1"/>
          </p:cNvSpPr>
          <p:nvPr>
            <p:ph idx="1"/>
          </p:nvPr>
        </p:nvSpPr>
        <p:spPr/>
        <p:txBody>
          <a:bodyPr/>
          <a:lstStyle/>
          <a:p>
            <a:r>
              <a:rPr lang="en-US" b="1" smtClean="0"/>
              <a:t>Cấp độ chương trình GD</a:t>
            </a:r>
            <a:r>
              <a:rPr lang="en-US" smtClean="0"/>
              <a:t>: Chương trình/kế hoạch giáo dục cá nhân (IEP).</a:t>
            </a:r>
          </a:p>
          <a:p>
            <a:r>
              <a:rPr lang="en-US" b="1" smtClean="0"/>
              <a:t>Cấp độ bài học</a:t>
            </a:r>
            <a:r>
              <a:rPr lang="en-US" smtClean="0"/>
              <a:t>:</a:t>
            </a:r>
          </a:p>
          <a:p>
            <a:pPr>
              <a:buFontTx/>
              <a:buChar char="-"/>
            </a:pPr>
            <a:r>
              <a:rPr lang="en-US" smtClean="0"/>
              <a:t>Mục tiêu hành vi</a:t>
            </a:r>
          </a:p>
          <a:p>
            <a:pPr>
              <a:buFontTx/>
              <a:buChar char="-"/>
            </a:pPr>
            <a:r>
              <a:rPr lang="en-US" smtClean="0"/>
              <a:t>Mục tiêu </a:t>
            </a:r>
            <a:r>
              <a:rPr lang="en-US" b="1" smtClean="0"/>
              <a:t>chung</a:t>
            </a:r>
            <a:r>
              <a:rPr lang="en-US" smtClean="0"/>
              <a:t> (cho lớp) &amp; </a:t>
            </a:r>
            <a:r>
              <a:rPr lang="en-US" b="1" smtClean="0"/>
              <a:t>riêng</a:t>
            </a:r>
            <a:r>
              <a:rPr lang="en-US" smtClean="0"/>
              <a:t> (cho học sinh có nhu cầu đặc biệt)</a:t>
            </a:r>
          </a:p>
          <a:p>
            <a:pPr>
              <a:buFontTx/>
              <a:buChar char="-"/>
            </a:pPr>
            <a:r>
              <a:rPr lang="en-US" smtClean="0"/>
              <a:t>Học hợp tác: tương tác và hỗ trợ HS-HS.</a:t>
            </a:r>
          </a:p>
          <a:p>
            <a:pPr>
              <a:buFontTx/>
              <a:buChar char="-"/>
            </a:pPr>
            <a:r>
              <a:rPr lang="en-US" smtClean="0"/>
              <a:t>Dạy học phân hóa: đáp ứng, hỗ trợ cá nhân. </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smtClean="0">
                <a:solidFill>
                  <a:srgbClr val="0070C0"/>
                </a:solidFill>
              </a:rPr>
              <a:t>So sánh 2 cách viết mục tiêu bài học</a:t>
            </a:r>
            <a:endParaRPr lang="en-US">
              <a:solidFill>
                <a:srgbClr val="0070C0"/>
              </a:solidFill>
            </a:endParaRPr>
          </a:p>
        </p:txBody>
      </p:sp>
      <p:sp>
        <p:nvSpPr>
          <p:cNvPr id="3" name="Content Placeholder 2"/>
          <p:cNvSpPr>
            <a:spLocks noGrp="1"/>
          </p:cNvSpPr>
          <p:nvPr>
            <p:ph idx="1"/>
          </p:nvPr>
        </p:nvSpPr>
        <p:spPr/>
        <p:txBody>
          <a:bodyPr>
            <a:normAutofit/>
          </a:bodyPr>
          <a:lstStyle/>
          <a:p>
            <a:pPr algn="ctr">
              <a:buNone/>
            </a:pPr>
            <a:r>
              <a:rPr lang="en-US" smtClean="0"/>
              <a:t>	Bài 24. </a:t>
            </a:r>
            <a:r>
              <a:rPr lang="en-US" b="1" smtClean="0"/>
              <a:t>Vùng biển Việt Nam </a:t>
            </a:r>
            <a:r>
              <a:rPr lang="en-US" smtClean="0"/>
              <a:t>(Địa lí 8)</a:t>
            </a:r>
          </a:p>
          <a:p>
            <a:pPr algn="ctr">
              <a:buNone/>
            </a:pPr>
            <a:r>
              <a:rPr lang="en-US" smtClean="0"/>
              <a:t>Áp dụng cho lớp 8A, THCS Hải An (một xã ven biển). Lớp có  em Hà khuyết tật trí tuệ mức nhẹ, có thể tham gia hoạt động nhóm, nhắc lại được một phần ý kiến của người khác &amp; trả lời các câu hỏi có gợi ý hình ảnh.</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0070C0"/>
                </a:solidFill>
              </a:rPr>
              <a:t>Đánh giá học sinh khuyết tật </a:t>
            </a:r>
            <a:endParaRPr lang="en-US" b="1">
              <a:solidFill>
                <a:srgbClr val="0070C0"/>
              </a:solidFill>
            </a:endParaRPr>
          </a:p>
        </p:txBody>
      </p:sp>
      <p:sp>
        <p:nvSpPr>
          <p:cNvPr id="3" name="Content Placeholder 2"/>
          <p:cNvSpPr>
            <a:spLocks noGrp="1"/>
          </p:cNvSpPr>
          <p:nvPr>
            <p:ph idx="1"/>
          </p:nvPr>
        </p:nvSpPr>
        <p:spPr/>
        <p:txBody>
          <a:bodyPr/>
          <a:lstStyle/>
          <a:p>
            <a:pPr>
              <a:buFont typeface="Wingdings" pitchFamily="2" charset="2"/>
              <a:buChar char="§"/>
            </a:pPr>
            <a:r>
              <a:rPr lang="en-US" smtClean="0"/>
              <a:t>Bình luận về bức tranh dưới đây</a:t>
            </a:r>
          </a:p>
          <a:p>
            <a:pPr>
              <a:buNone/>
            </a:pPr>
            <a:endParaRPr lang="en-US"/>
          </a:p>
        </p:txBody>
      </p:sp>
      <p:pic>
        <p:nvPicPr>
          <p:cNvPr id="4" name="Picture 2"/>
          <p:cNvPicPr>
            <a:picLocks noChangeAspect="1" noChangeArrowheads="1"/>
          </p:cNvPicPr>
          <p:nvPr/>
        </p:nvPicPr>
        <p:blipFill>
          <a:blip r:embed="rId2"/>
          <a:srcRect/>
          <a:stretch>
            <a:fillRect/>
          </a:stretch>
        </p:blipFill>
        <p:spPr>
          <a:xfrm>
            <a:off x="1828800" y="2133600"/>
            <a:ext cx="6260495" cy="4287079"/>
          </a:xfrm>
          <a:prstGeom prst="rect">
            <a:avLst/>
          </a:prstGeom>
          <a:noFill/>
        </p:spPr>
      </p:pic>
      <p:sp>
        <p:nvSpPr>
          <p:cNvPr id="5" name="Oval Callout 4"/>
          <p:cNvSpPr/>
          <p:nvPr/>
        </p:nvSpPr>
        <p:spPr>
          <a:xfrm>
            <a:off x="4724400" y="2209800"/>
            <a:ext cx="3124200" cy="1219200"/>
          </a:xfrm>
          <a:prstGeom prst="wedgeEllipseCallout">
            <a:avLst>
              <a:gd name="adj1" fmla="val 25909"/>
              <a:gd name="adj2" fmla="val 11585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724400" y="2209801"/>
            <a:ext cx="3200400" cy="1200329"/>
          </a:xfrm>
          <a:prstGeom prst="rect">
            <a:avLst/>
          </a:prstGeom>
          <a:noFill/>
        </p:spPr>
        <p:txBody>
          <a:bodyPr wrap="square" rtlCol="0">
            <a:spAutoFit/>
          </a:bodyPr>
          <a:lstStyle/>
          <a:p>
            <a:pPr algn="ctr"/>
            <a:r>
              <a:rPr lang="en-US" smtClean="0">
                <a:solidFill>
                  <a:srgbClr val="FFC000"/>
                </a:solidFill>
                <a:latin typeface="Book Antiqua" pitchFamily="18" charset="0"/>
              </a:rPr>
              <a:t> Để công bằng, </a:t>
            </a:r>
          </a:p>
          <a:p>
            <a:pPr algn="ctr"/>
            <a:r>
              <a:rPr lang="en-US" smtClean="0">
                <a:solidFill>
                  <a:srgbClr val="FFC000"/>
                </a:solidFill>
                <a:latin typeface="Book Antiqua" pitchFamily="18" charset="0"/>
              </a:rPr>
              <a:t>mỗi người phải làm bài thi</a:t>
            </a:r>
          </a:p>
          <a:p>
            <a:pPr algn="ctr"/>
            <a:r>
              <a:rPr lang="en-US" smtClean="0">
                <a:solidFill>
                  <a:srgbClr val="FFC000"/>
                </a:solidFill>
                <a:latin typeface="Book Antiqua" pitchFamily="18" charset="0"/>
              </a:rPr>
              <a:t> giống nhau: </a:t>
            </a:r>
            <a:r>
              <a:rPr lang="en-US" i="1" smtClean="0">
                <a:solidFill>
                  <a:srgbClr val="FFC000"/>
                </a:solidFill>
                <a:latin typeface="Book Antiqua" pitchFamily="18" charset="0"/>
              </a:rPr>
              <a:t>Hãy trèo </a:t>
            </a:r>
          </a:p>
          <a:p>
            <a:pPr algn="ctr"/>
            <a:r>
              <a:rPr lang="en-US" i="1" smtClean="0">
                <a:solidFill>
                  <a:srgbClr val="FFC000"/>
                </a:solidFill>
                <a:latin typeface="Book Antiqua" pitchFamily="18" charset="0"/>
              </a:rPr>
              <a:t>lên cái cây này</a:t>
            </a:r>
            <a:endParaRPr lang="en-US">
              <a:solidFill>
                <a:srgbClr val="FFC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smtClean="0">
                <a:solidFill>
                  <a:srgbClr val="0070C0"/>
                </a:solidFill>
              </a:rPr>
              <a:t>So sánh 2 cách viết mục tiêu bài học</a:t>
            </a:r>
            <a:endParaRPr lang="en-US">
              <a:solidFill>
                <a:srgbClr val="0070C0"/>
              </a:solidFill>
            </a:endParaRPr>
          </a:p>
        </p:txBody>
      </p:sp>
      <p:sp>
        <p:nvSpPr>
          <p:cNvPr id="3" name="Content Placeholder 2"/>
          <p:cNvSpPr>
            <a:spLocks noGrp="1"/>
          </p:cNvSpPr>
          <p:nvPr>
            <p:ph idx="1"/>
          </p:nvPr>
        </p:nvSpPr>
        <p:spPr/>
        <p:txBody>
          <a:bodyPr>
            <a:normAutofit fontScale="92500" lnSpcReduction="10000"/>
          </a:bodyPr>
          <a:lstStyle/>
          <a:p>
            <a:pPr algn="ctr">
              <a:buNone/>
            </a:pPr>
            <a:r>
              <a:rPr lang="en-US" smtClean="0"/>
              <a:t>	Bài 24. </a:t>
            </a:r>
            <a:r>
              <a:rPr lang="en-US" b="1" smtClean="0"/>
              <a:t>Vùng biển Việt Nam </a:t>
            </a:r>
            <a:r>
              <a:rPr lang="en-US" smtClean="0"/>
              <a:t>(Địa lí 8)</a:t>
            </a:r>
          </a:p>
          <a:p>
            <a:pPr>
              <a:buNone/>
            </a:pPr>
            <a:r>
              <a:rPr lang="en-US" b="1" smtClean="0">
                <a:solidFill>
                  <a:srgbClr val="FF0000"/>
                </a:solidFill>
              </a:rPr>
              <a:t>Mục tiêu:</a:t>
            </a:r>
          </a:p>
          <a:p>
            <a:pPr>
              <a:buFont typeface="Wingdings" pitchFamily="2" charset="2"/>
              <a:buChar char="§"/>
            </a:pPr>
            <a:r>
              <a:rPr lang="en-US" b="1" smtClean="0"/>
              <a:t>Kiến thức</a:t>
            </a:r>
            <a:r>
              <a:rPr lang="en-US" smtClean="0"/>
              <a:t>:  Nắm được đặc điểm tự nhiên vùng biển nước ta (diện tích, khí hậu, hải văn) &amp; đặc điểm tài nguyên, môi trường biển VN.</a:t>
            </a:r>
          </a:p>
          <a:p>
            <a:pPr>
              <a:buFont typeface="Wingdings" pitchFamily="2" charset="2"/>
              <a:buChar char="§"/>
            </a:pPr>
            <a:r>
              <a:rPr lang="en-US" b="1" smtClean="0"/>
              <a:t>Kĩ năng</a:t>
            </a:r>
            <a:r>
              <a:rPr lang="en-US" smtClean="0"/>
              <a:t>: Thu thập &amp; xử lí thông tin từ lược đồ &amp; tài liệu; ứng phó thiên tai biển.</a:t>
            </a:r>
          </a:p>
          <a:p>
            <a:pPr>
              <a:buFont typeface="Wingdings" pitchFamily="2" charset="2"/>
              <a:buChar char="§"/>
            </a:pPr>
            <a:r>
              <a:rPr lang="en-US" b="1" smtClean="0"/>
              <a:t>Thái độ</a:t>
            </a:r>
            <a:r>
              <a:rPr lang="en-US" smtClean="0"/>
              <a:t>: Giáo dục </a:t>
            </a:r>
            <a:r>
              <a:rPr lang="vi-VN" smtClean="0"/>
              <a:t>lòng yêu mến và ý thức bảo vệ, xây dựng vùng biển quê hương giàu đẹp.</a:t>
            </a: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solidFill>
                  <a:srgbClr val="0070C0"/>
                </a:solidFill>
              </a:rPr>
              <a:t>So sánh (tt)</a:t>
            </a:r>
            <a:endParaRPr lang="en-US" b="1">
              <a:solidFill>
                <a:srgbClr val="0070C0"/>
              </a:solidFill>
            </a:endParaRPr>
          </a:p>
        </p:txBody>
      </p:sp>
      <p:sp>
        <p:nvSpPr>
          <p:cNvPr id="3" name="Content Placeholder 2"/>
          <p:cNvSpPr>
            <a:spLocks noGrp="1"/>
          </p:cNvSpPr>
          <p:nvPr>
            <p:ph idx="1"/>
          </p:nvPr>
        </p:nvSpPr>
        <p:spPr>
          <a:xfrm>
            <a:off x="457200" y="1295400"/>
            <a:ext cx="8229600" cy="4830763"/>
          </a:xfrm>
        </p:spPr>
        <p:txBody>
          <a:bodyPr>
            <a:normAutofit fontScale="85000" lnSpcReduction="20000"/>
          </a:bodyPr>
          <a:lstStyle/>
          <a:p>
            <a:pPr>
              <a:buNone/>
            </a:pPr>
            <a:r>
              <a:rPr lang="en-US" smtClean="0"/>
              <a:t>		Bài 24. </a:t>
            </a:r>
            <a:r>
              <a:rPr lang="en-US" b="1" smtClean="0"/>
              <a:t>Vùng biển Việt Nam </a:t>
            </a:r>
            <a:r>
              <a:rPr lang="en-US" smtClean="0"/>
              <a:t>(Địa lí 8)</a:t>
            </a:r>
          </a:p>
          <a:p>
            <a:pPr>
              <a:buFont typeface="Wingdings" pitchFamily="2" charset="2"/>
              <a:buChar char="§"/>
            </a:pPr>
            <a:r>
              <a:rPr lang="en-US" b="1" smtClean="0">
                <a:solidFill>
                  <a:srgbClr val="FF0000"/>
                </a:solidFill>
              </a:rPr>
              <a:t>Mục tiêu </a:t>
            </a:r>
            <a:r>
              <a:rPr lang="en-US" b="1" i="1" smtClean="0">
                <a:solidFill>
                  <a:srgbClr val="FF0000"/>
                </a:solidFill>
              </a:rPr>
              <a:t>(chung)</a:t>
            </a:r>
            <a:r>
              <a:rPr lang="en-US" i="1" smtClean="0"/>
              <a:t>: Sau khi học bài này, học sinh lớp 8A – THCS Hải An có khả năng</a:t>
            </a:r>
            <a:r>
              <a:rPr lang="en-US" smtClean="0"/>
              <a:t>:</a:t>
            </a:r>
          </a:p>
          <a:p>
            <a:pPr>
              <a:buNone/>
            </a:pPr>
            <a:r>
              <a:rPr lang="en-US" smtClean="0"/>
              <a:t>- 	Chỉ trên lược đồ vị trí vùng biển VN, các đảo chính &amp; quần đảo.</a:t>
            </a:r>
          </a:p>
          <a:p>
            <a:pPr>
              <a:buFontTx/>
              <a:buChar char="-"/>
            </a:pPr>
            <a:r>
              <a:rPr lang="en-US" smtClean="0"/>
              <a:t>Tìm thông tin từ sách và tài liệu để lập bảng mô tả về khí hậu và hải văn biển VN.</a:t>
            </a:r>
          </a:p>
          <a:p>
            <a:pPr>
              <a:buFontTx/>
              <a:buChar char="-"/>
            </a:pPr>
            <a:r>
              <a:rPr lang="en-US" smtClean="0"/>
              <a:t>Đánh giá về nguồn tài nguyên các vùng biển VN.</a:t>
            </a:r>
          </a:p>
          <a:p>
            <a:pPr>
              <a:buFontTx/>
              <a:buChar char="-"/>
            </a:pPr>
            <a:r>
              <a:rPr lang="en-US" smtClean="0"/>
              <a:t>Phân tích những thách thức về môi trường &amp; chủ quyền biển VN.</a:t>
            </a:r>
          </a:p>
          <a:p>
            <a:pPr>
              <a:buFontTx/>
              <a:buChar char="-"/>
            </a:pPr>
            <a:r>
              <a:rPr lang="en-US" smtClean="0"/>
              <a:t>Đề xuất các giải pháp bảo vệ tài nguyên biển VN và ứng phó với các thách thức môi trường &amp; chủ quyền. </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Bài 24. </a:t>
            </a:r>
            <a:r>
              <a:rPr lang="en-US" b="1" smtClean="0"/>
              <a:t>Vùng biển Việt Nam </a:t>
            </a:r>
            <a:r>
              <a:rPr lang="en-US" smtClean="0"/>
              <a:t>(Địa lí 8)</a:t>
            </a:r>
            <a:endParaRPr lang="en-US"/>
          </a:p>
        </p:txBody>
      </p:sp>
      <p:sp>
        <p:nvSpPr>
          <p:cNvPr id="3" name="Content Placeholder 2"/>
          <p:cNvSpPr>
            <a:spLocks noGrp="1"/>
          </p:cNvSpPr>
          <p:nvPr>
            <p:ph idx="1"/>
          </p:nvPr>
        </p:nvSpPr>
        <p:spPr/>
        <p:txBody>
          <a:bodyPr/>
          <a:lstStyle/>
          <a:p>
            <a:r>
              <a:rPr lang="en-US" b="1" smtClean="0">
                <a:solidFill>
                  <a:srgbClr val="FF0000"/>
                </a:solidFill>
              </a:rPr>
              <a:t>Mục tiêu </a:t>
            </a:r>
            <a:r>
              <a:rPr lang="en-US" b="1" i="1" smtClean="0">
                <a:solidFill>
                  <a:srgbClr val="FF0000"/>
                </a:solidFill>
              </a:rPr>
              <a:t>(riêng): </a:t>
            </a:r>
            <a:r>
              <a:rPr lang="en-US" i="1" smtClean="0">
                <a:solidFill>
                  <a:srgbClr val="FF0000"/>
                </a:solidFill>
              </a:rPr>
              <a:t>Em Hà có khả năng:</a:t>
            </a:r>
          </a:p>
          <a:p>
            <a:pPr>
              <a:buFontTx/>
              <a:buChar char="-"/>
            </a:pPr>
            <a:r>
              <a:rPr lang="en-US" smtClean="0"/>
              <a:t>Chỉ trên lược đồ vị trí vùng biển VN</a:t>
            </a:r>
          </a:p>
          <a:p>
            <a:pPr>
              <a:buFontTx/>
              <a:buChar char="-"/>
            </a:pPr>
            <a:r>
              <a:rPr lang="en-US" smtClean="0"/>
              <a:t>Chỉ được trên lược đồ các hướng gió mùa trên biển VN.</a:t>
            </a:r>
          </a:p>
          <a:p>
            <a:pPr>
              <a:buFontTx/>
              <a:buChar char="-"/>
            </a:pPr>
            <a:r>
              <a:rPr lang="en-US" smtClean="0"/>
              <a:t>Tham gia nhóm và kể tên được 3 trong số nguồn tài nguyên chính của biển Việt Nam.</a:t>
            </a:r>
          </a:p>
          <a:p>
            <a:pPr>
              <a:buFontTx/>
              <a:buChar char="-"/>
            </a:pPr>
            <a:r>
              <a:rPr lang="en-US" smtClean="0"/>
              <a:t>Đề xuất được ít nhất 2 cách ứng phó thiên tai từ biển.</a:t>
            </a:r>
          </a:p>
          <a:p>
            <a:pPr>
              <a:buFontTx/>
              <a:buChar char="-"/>
            </a:pP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fontScale="90000"/>
          </a:bodyPr>
          <a:lstStyle/>
          <a:p>
            <a:r>
              <a:rPr lang="en-US" sz="3600" b="1" smtClean="0">
                <a:solidFill>
                  <a:srgbClr val="FF0000"/>
                </a:solidFill>
              </a:rPr>
              <a:t>3. Một vài ví dụ về dạy học &amp; đánh giá học sinh khuyết tật theo tiếp cận năng lực</a:t>
            </a:r>
            <a:endParaRPr lang="en-US" sz="3600" b="1">
              <a:solidFill>
                <a:srgbClr val="FF0000"/>
              </a:solidFill>
            </a:endParaRPr>
          </a:p>
        </p:txBody>
      </p:sp>
      <p:sp>
        <p:nvSpPr>
          <p:cNvPr id="3" name="Content Placeholder 2"/>
          <p:cNvSpPr>
            <a:spLocks noGrp="1"/>
          </p:cNvSpPr>
          <p:nvPr>
            <p:ph idx="1"/>
          </p:nvPr>
        </p:nvSpPr>
        <p:spPr/>
        <p:txBody>
          <a:bodyPr/>
          <a:lstStyle/>
          <a:p>
            <a:pPr marL="514350" indent="-514350">
              <a:buAutoNum type="arabicParenR"/>
            </a:pPr>
            <a:r>
              <a:rPr lang="en-US" smtClean="0"/>
              <a:t>Dự án Bảng nhân &amp; chia 2, 3, 4, 5 dễ hiểu (Toán 2)</a:t>
            </a:r>
          </a:p>
          <a:p>
            <a:pPr marL="514350" indent="-514350">
              <a:buAutoNum type="arabicParenR"/>
            </a:pPr>
            <a:r>
              <a:rPr lang="en-US" smtClean="0"/>
              <a:t>Dự án tiết kiệm điện năng (Toán 4)</a:t>
            </a:r>
          </a:p>
          <a:p>
            <a:pPr marL="514350" indent="-514350">
              <a:buAutoNum type="arabicParenR"/>
            </a:pPr>
            <a:r>
              <a:rPr lang="en-US" smtClean="0"/>
              <a:t>Chứng minh bất đẳng thức Cauchy với 2 số a,b &gt; 0 bằng hình học &amp; giải bài toán ứng dụng.</a:t>
            </a:r>
          </a:p>
          <a:p>
            <a:pPr marL="514350" indent="-514350">
              <a:buAutoNum type="arabicParenR"/>
            </a:pP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3200" smtClean="0">
                <a:solidFill>
                  <a:srgbClr val="FF0000"/>
                </a:solidFill>
              </a:rPr>
              <a:t>Ví dụ 1. </a:t>
            </a:r>
            <a:r>
              <a:rPr lang="en-US" sz="3200" smtClean="0">
                <a:solidFill>
                  <a:schemeClr val="tx2">
                    <a:lumMod val="60000"/>
                    <a:lumOff val="40000"/>
                  </a:schemeClr>
                </a:solidFill>
              </a:rPr>
              <a:t>Dự án </a:t>
            </a:r>
            <a:r>
              <a:rPr lang="en-US" sz="3200" b="1" smtClean="0">
                <a:solidFill>
                  <a:schemeClr val="tx2">
                    <a:lumMod val="60000"/>
                    <a:lumOff val="40000"/>
                  </a:schemeClr>
                </a:solidFill>
              </a:rPr>
              <a:t>“Bảng nhân &amp; chia 2,3,4,5 dễ hiểu”</a:t>
            </a:r>
            <a:endParaRPr lang="en-US" sz="3200" b="1">
              <a:solidFill>
                <a:schemeClr val="tx2">
                  <a:lumMod val="60000"/>
                  <a:lumOff val="40000"/>
                </a:schemeClr>
              </a:solidFill>
            </a:endParaRPr>
          </a:p>
        </p:txBody>
      </p:sp>
      <p:sp>
        <p:nvSpPr>
          <p:cNvPr id="3" name="Content Placeholder 2"/>
          <p:cNvSpPr>
            <a:spLocks noGrp="1"/>
          </p:cNvSpPr>
          <p:nvPr>
            <p:ph idx="1"/>
          </p:nvPr>
        </p:nvSpPr>
        <p:spPr>
          <a:xfrm>
            <a:off x="457200" y="1371600"/>
            <a:ext cx="8229600" cy="4754563"/>
          </a:xfrm>
        </p:spPr>
        <p:txBody>
          <a:bodyPr>
            <a:normAutofit fontScale="77500" lnSpcReduction="20000"/>
          </a:bodyPr>
          <a:lstStyle/>
          <a:p>
            <a:pPr>
              <a:buNone/>
            </a:pPr>
            <a:r>
              <a:rPr lang="en-US" smtClean="0"/>
              <a:t> </a:t>
            </a:r>
          </a:p>
          <a:p>
            <a:pPr>
              <a:buNone/>
            </a:pPr>
            <a:endParaRPr lang="en-US" smtClean="0"/>
          </a:p>
          <a:p>
            <a:pPr>
              <a:buNone/>
            </a:pPr>
            <a:endParaRPr lang="en-US" smtClean="0"/>
          </a:p>
          <a:p>
            <a:pPr>
              <a:buNone/>
            </a:pPr>
            <a:endParaRPr lang="en-US" smtClean="0"/>
          </a:p>
          <a:p>
            <a:pPr>
              <a:buNone/>
            </a:pPr>
            <a:endParaRPr lang="en-US" smtClean="0"/>
          </a:p>
          <a:p>
            <a:pPr>
              <a:buNone/>
            </a:pPr>
            <a:r>
              <a:rPr lang="en-US" smtClean="0"/>
              <a:t>                        </a:t>
            </a:r>
          </a:p>
          <a:p>
            <a:pPr>
              <a:buNone/>
            </a:pPr>
            <a:endParaRPr lang="en-US" smtClean="0"/>
          </a:p>
          <a:p>
            <a:pPr>
              <a:buNone/>
            </a:pPr>
            <a:endParaRPr lang="en-US" smtClean="0"/>
          </a:p>
          <a:p>
            <a:pPr>
              <a:buNone/>
            </a:pPr>
            <a:endParaRPr lang="en-US" smtClean="0"/>
          </a:p>
          <a:p>
            <a:pPr>
              <a:buNone/>
            </a:pPr>
            <a:r>
              <a:rPr lang="en-US" smtClean="0"/>
              <a:t>                    		</a:t>
            </a:r>
          </a:p>
          <a:p>
            <a:pPr>
              <a:buNone/>
            </a:pPr>
            <a:endParaRPr lang="en-US" smtClean="0"/>
          </a:p>
          <a:p>
            <a:pPr>
              <a:buNone/>
            </a:pPr>
            <a:r>
              <a:rPr lang="en-US" smtClean="0"/>
              <a:t>                                </a:t>
            </a:r>
            <a:endParaRPr lang="en-US"/>
          </a:p>
        </p:txBody>
      </p:sp>
      <p:graphicFrame>
        <p:nvGraphicFramePr>
          <p:cNvPr id="10" name="Table 9"/>
          <p:cNvGraphicFramePr>
            <a:graphicFrameLocks noGrp="1"/>
          </p:cNvGraphicFramePr>
          <p:nvPr/>
        </p:nvGraphicFramePr>
        <p:xfrm>
          <a:off x="990600" y="1371600"/>
          <a:ext cx="6858000" cy="5047189"/>
        </p:xfrm>
        <a:graphic>
          <a:graphicData uri="http://schemas.openxmlformats.org/drawingml/2006/table">
            <a:tbl>
              <a:tblPr firstRow="1" bandRow="1">
                <a:tableStyleId>{5C22544A-7EE6-4342-B048-85BDC9FD1C3A}</a:tableStyleId>
              </a:tblPr>
              <a:tblGrid>
                <a:gridCol w="3505200"/>
                <a:gridCol w="3352800"/>
              </a:tblGrid>
              <a:tr h="472190">
                <a:tc gridSpan="2">
                  <a:txBody>
                    <a:bodyPr/>
                    <a:lstStyle/>
                    <a:p>
                      <a:pPr algn="ctr"/>
                      <a:r>
                        <a:rPr lang="en-US" sz="2400" smtClean="0">
                          <a:solidFill>
                            <a:srgbClr val="FFC000"/>
                          </a:solidFill>
                        </a:rPr>
                        <a:t>Bảng nhân, chia 2</a:t>
                      </a:r>
                      <a:endParaRPr lang="en-US" sz="2400">
                        <a:solidFill>
                          <a:srgbClr val="FFC000"/>
                        </a:solidFill>
                      </a:endParaRPr>
                    </a:p>
                  </a:txBody>
                  <a:tcPr/>
                </a:tc>
                <a:tc hMerge="1">
                  <a:txBody>
                    <a:bodyPr/>
                    <a:lstStyle/>
                    <a:p>
                      <a:endParaRPr lang="en-US"/>
                    </a:p>
                  </a:txBody>
                  <a:tcPr/>
                </a:tc>
              </a:tr>
              <a:tr h="989351">
                <a:tc>
                  <a:txBody>
                    <a:bodyPr/>
                    <a:lstStyle/>
                    <a:p>
                      <a:endParaRPr lang="en-US" smtClean="0"/>
                    </a:p>
                    <a:p>
                      <a:endParaRPr lang="en-US"/>
                    </a:p>
                  </a:txBody>
                  <a:tcPr/>
                </a:tc>
                <a:tc>
                  <a:txBody>
                    <a:bodyPr/>
                    <a:lstStyle/>
                    <a:p>
                      <a:r>
                        <a:rPr lang="en-US" smtClean="0">
                          <a:solidFill>
                            <a:srgbClr val="FF0000"/>
                          </a:solidFill>
                        </a:rPr>
                        <a:t>2 x 1</a:t>
                      </a:r>
                      <a:r>
                        <a:rPr lang="en-US" baseline="0" smtClean="0">
                          <a:solidFill>
                            <a:srgbClr val="FF0000"/>
                          </a:solidFill>
                        </a:rPr>
                        <a:t> = 2</a:t>
                      </a:r>
                    </a:p>
                    <a:p>
                      <a:r>
                        <a:rPr lang="en-US" baseline="0" smtClean="0">
                          <a:solidFill>
                            <a:srgbClr val="FF0000"/>
                          </a:solidFill>
                        </a:rPr>
                        <a:t>2 : 2 = 1</a:t>
                      </a:r>
                      <a:endParaRPr lang="en-US">
                        <a:solidFill>
                          <a:srgbClr val="FF0000"/>
                        </a:solidFill>
                      </a:endParaRPr>
                    </a:p>
                  </a:txBody>
                  <a:tcPr/>
                </a:tc>
              </a:tr>
              <a:tr h="692546">
                <a:tc>
                  <a:txBody>
                    <a:bodyPr/>
                    <a:lstStyle/>
                    <a:p>
                      <a:endParaRPr lang="en-US" smtClean="0"/>
                    </a:p>
                  </a:txBody>
                  <a:tcPr/>
                </a:tc>
                <a:tc>
                  <a:txBody>
                    <a:bodyPr/>
                    <a:lstStyle/>
                    <a:p>
                      <a:r>
                        <a:rPr lang="en-US" smtClean="0">
                          <a:solidFill>
                            <a:srgbClr val="FF0000"/>
                          </a:solidFill>
                        </a:rPr>
                        <a:t>2 x 2 = 4</a:t>
                      </a:r>
                    </a:p>
                    <a:p>
                      <a:r>
                        <a:rPr lang="en-US" smtClean="0">
                          <a:solidFill>
                            <a:srgbClr val="FF0000"/>
                          </a:solidFill>
                        </a:rPr>
                        <a:t>4</a:t>
                      </a:r>
                      <a:r>
                        <a:rPr lang="en-US" baseline="0" smtClean="0">
                          <a:solidFill>
                            <a:srgbClr val="FF0000"/>
                          </a:solidFill>
                        </a:rPr>
                        <a:t> : 2 = 2</a:t>
                      </a:r>
                      <a:endParaRPr lang="en-US">
                        <a:solidFill>
                          <a:srgbClr val="FF0000"/>
                        </a:solidFill>
                      </a:endParaRPr>
                    </a:p>
                  </a:txBody>
                  <a:tcPr/>
                </a:tc>
              </a:tr>
              <a:tr h="896411">
                <a:tc>
                  <a:txBody>
                    <a:bodyPr/>
                    <a:lstStyle/>
                    <a:p>
                      <a:endParaRPr lang="en-US" smtClean="0"/>
                    </a:p>
                    <a:p>
                      <a:endParaRPr lang="en-US" smtClean="0"/>
                    </a:p>
                  </a:txBody>
                  <a:tcPr/>
                </a:tc>
                <a:tc>
                  <a:txBody>
                    <a:bodyPr/>
                    <a:lstStyle/>
                    <a:p>
                      <a:endParaRPr lang="en-US" smtClean="0">
                        <a:solidFill>
                          <a:srgbClr val="FF0000"/>
                        </a:solidFill>
                      </a:endParaRPr>
                    </a:p>
                    <a:p>
                      <a:r>
                        <a:rPr lang="en-US" smtClean="0">
                          <a:solidFill>
                            <a:srgbClr val="FF0000"/>
                          </a:solidFill>
                        </a:rPr>
                        <a:t>2 x 3 = 6</a:t>
                      </a:r>
                    </a:p>
                    <a:p>
                      <a:r>
                        <a:rPr lang="en-US" smtClean="0">
                          <a:solidFill>
                            <a:srgbClr val="FF0000"/>
                          </a:solidFill>
                        </a:rPr>
                        <a:t>6 : 2 = 3</a:t>
                      </a:r>
                      <a:endParaRPr lang="en-US">
                        <a:solidFill>
                          <a:srgbClr val="FF0000"/>
                        </a:solidFill>
                      </a:endParaRPr>
                    </a:p>
                  </a:txBody>
                  <a:tcPr/>
                </a:tc>
              </a:tr>
              <a:tr h="989351">
                <a:tc>
                  <a:txBody>
                    <a:bodyPr/>
                    <a:lstStyle/>
                    <a:p>
                      <a:endParaRPr lang="en-US" smtClean="0"/>
                    </a:p>
                    <a:p>
                      <a:endParaRPr lang="en-US" smtClean="0"/>
                    </a:p>
                    <a:p>
                      <a:endParaRPr lang="en-US" smtClean="0"/>
                    </a:p>
                  </a:txBody>
                  <a:tcPr/>
                </a:tc>
                <a:tc>
                  <a:txBody>
                    <a:bodyPr/>
                    <a:lstStyle/>
                    <a:p>
                      <a:endParaRPr lang="en-US" smtClean="0">
                        <a:solidFill>
                          <a:srgbClr val="FF0000"/>
                        </a:solidFill>
                      </a:endParaRPr>
                    </a:p>
                    <a:p>
                      <a:r>
                        <a:rPr lang="en-US" smtClean="0">
                          <a:solidFill>
                            <a:srgbClr val="FF0000"/>
                          </a:solidFill>
                        </a:rPr>
                        <a:t>2</a:t>
                      </a:r>
                      <a:r>
                        <a:rPr lang="en-US" baseline="0" smtClean="0">
                          <a:solidFill>
                            <a:srgbClr val="FF0000"/>
                          </a:solidFill>
                        </a:rPr>
                        <a:t> x 4 = 8 </a:t>
                      </a:r>
                    </a:p>
                    <a:p>
                      <a:r>
                        <a:rPr lang="en-US" baseline="0" smtClean="0">
                          <a:solidFill>
                            <a:srgbClr val="FF0000"/>
                          </a:solidFill>
                        </a:rPr>
                        <a:t>8 : 2 = 4</a:t>
                      </a:r>
                      <a:endParaRPr lang="en-US">
                        <a:solidFill>
                          <a:srgbClr val="FF0000"/>
                        </a:solidFill>
                      </a:endParaRPr>
                    </a:p>
                  </a:txBody>
                  <a:tcPr/>
                </a:tc>
              </a:tr>
              <a:tr h="989351">
                <a:tc>
                  <a:txBody>
                    <a:bodyPr/>
                    <a:lstStyle/>
                    <a:p>
                      <a:endParaRPr lang="en-US" smtClean="0"/>
                    </a:p>
                    <a:p>
                      <a:endParaRPr lang="en-US" smtClean="0"/>
                    </a:p>
                    <a:p>
                      <a:endParaRPr lang="en-US"/>
                    </a:p>
                  </a:txBody>
                  <a:tcPr/>
                </a:tc>
                <a:tc>
                  <a:txBody>
                    <a:bodyPr/>
                    <a:lstStyle/>
                    <a:p>
                      <a:endParaRPr lang="en-US" smtClean="0">
                        <a:solidFill>
                          <a:srgbClr val="FF0000"/>
                        </a:solidFill>
                      </a:endParaRPr>
                    </a:p>
                    <a:p>
                      <a:r>
                        <a:rPr lang="en-US" smtClean="0">
                          <a:solidFill>
                            <a:srgbClr val="FF0000"/>
                          </a:solidFill>
                        </a:rPr>
                        <a:t>2 x 5 = 10</a:t>
                      </a:r>
                    </a:p>
                    <a:p>
                      <a:r>
                        <a:rPr lang="en-US" smtClean="0">
                          <a:solidFill>
                            <a:srgbClr val="FF0000"/>
                          </a:solidFill>
                        </a:rPr>
                        <a:t>10 :</a:t>
                      </a:r>
                      <a:r>
                        <a:rPr lang="en-US" baseline="0" smtClean="0">
                          <a:solidFill>
                            <a:srgbClr val="FF0000"/>
                          </a:solidFill>
                        </a:rPr>
                        <a:t> 2 = 5</a:t>
                      </a:r>
                      <a:endParaRPr lang="en-US">
                        <a:solidFill>
                          <a:srgbClr val="FF0000"/>
                        </a:solidFill>
                      </a:endParaRPr>
                    </a:p>
                  </a:txBody>
                  <a:tcPr/>
                </a:tc>
              </a:tr>
            </a:tbl>
          </a:graphicData>
        </a:graphic>
      </p:graphicFrame>
      <p:pic>
        <p:nvPicPr>
          <p:cNvPr id="11" name="Picture 10" descr="Káº¿t quáº£ hÃ¬nh áº£nh cho váº½ cÃ¢y ÄÆ¡n giáº£n"/>
          <p:cNvPicPr/>
          <p:nvPr/>
        </p:nvPicPr>
        <p:blipFill>
          <a:blip r:embed="rId2" cstate="print"/>
          <a:srcRect/>
          <a:stretch>
            <a:fillRect/>
          </a:stretch>
        </p:blipFill>
        <p:spPr bwMode="auto">
          <a:xfrm>
            <a:off x="1143000" y="1981200"/>
            <a:ext cx="497493" cy="304800"/>
          </a:xfrm>
          <a:prstGeom prst="rect">
            <a:avLst/>
          </a:prstGeom>
          <a:noFill/>
          <a:ln w="9525">
            <a:noFill/>
            <a:miter lim="800000"/>
            <a:headEnd/>
            <a:tailEnd/>
          </a:ln>
        </p:spPr>
      </p:pic>
      <p:pic>
        <p:nvPicPr>
          <p:cNvPr id="12" name="Picture 11" descr="Káº¿t quáº£ hÃ¬nh áº£nh cho váº½ cÃ¢y ÄÆ¡n giáº£n"/>
          <p:cNvPicPr/>
          <p:nvPr/>
        </p:nvPicPr>
        <p:blipFill>
          <a:blip r:embed="rId2" cstate="print"/>
          <a:srcRect/>
          <a:stretch>
            <a:fillRect/>
          </a:stretch>
        </p:blipFill>
        <p:spPr bwMode="auto">
          <a:xfrm>
            <a:off x="1143000" y="2286000"/>
            <a:ext cx="497493" cy="304800"/>
          </a:xfrm>
          <a:prstGeom prst="rect">
            <a:avLst/>
          </a:prstGeom>
          <a:noFill/>
          <a:ln w="9525">
            <a:noFill/>
            <a:miter lim="800000"/>
            <a:headEnd/>
            <a:tailEnd/>
          </a:ln>
        </p:spPr>
      </p:pic>
      <p:pic>
        <p:nvPicPr>
          <p:cNvPr id="13" name="Picture 12" descr="Káº¿t quáº£ hÃ¬nh áº£nh cho váº½ cÃ¢y ÄÆ¡n giáº£n"/>
          <p:cNvPicPr/>
          <p:nvPr/>
        </p:nvPicPr>
        <p:blipFill>
          <a:blip r:embed="rId2" cstate="print"/>
          <a:srcRect/>
          <a:stretch>
            <a:fillRect/>
          </a:stretch>
        </p:blipFill>
        <p:spPr bwMode="auto">
          <a:xfrm>
            <a:off x="1143000" y="2819400"/>
            <a:ext cx="497493" cy="304800"/>
          </a:xfrm>
          <a:prstGeom prst="rect">
            <a:avLst/>
          </a:prstGeom>
          <a:noFill/>
          <a:ln w="9525">
            <a:noFill/>
            <a:miter lim="800000"/>
            <a:headEnd/>
            <a:tailEnd/>
          </a:ln>
        </p:spPr>
      </p:pic>
      <p:pic>
        <p:nvPicPr>
          <p:cNvPr id="14" name="Picture 13" descr="Káº¿t quáº£ hÃ¬nh áº£nh cho váº½ cÃ¢y ÄÆ¡n giáº£n"/>
          <p:cNvPicPr/>
          <p:nvPr/>
        </p:nvPicPr>
        <p:blipFill>
          <a:blip r:embed="rId2" cstate="print"/>
          <a:srcRect/>
          <a:stretch>
            <a:fillRect/>
          </a:stretch>
        </p:blipFill>
        <p:spPr bwMode="auto">
          <a:xfrm>
            <a:off x="1143000" y="3124200"/>
            <a:ext cx="497493" cy="304800"/>
          </a:xfrm>
          <a:prstGeom prst="rect">
            <a:avLst/>
          </a:prstGeom>
          <a:noFill/>
          <a:ln w="9525">
            <a:noFill/>
            <a:miter lim="800000"/>
            <a:headEnd/>
            <a:tailEnd/>
          </a:ln>
        </p:spPr>
      </p:pic>
      <p:pic>
        <p:nvPicPr>
          <p:cNvPr id="15" name="Picture 14" descr="Káº¿t quáº£ hÃ¬nh áº£nh cho váº½ cÃ¢y ÄÆ¡n giáº£n"/>
          <p:cNvPicPr/>
          <p:nvPr/>
        </p:nvPicPr>
        <p:blipFill>
          <a:blip r:embed="rId2" cstate="print"/>
          <a:srcRect/>
          <a:stretch>
            <a:fillRect/>
          </a:stretch>
        </p:blipFill>
        <p:spPr bwMode="auto">
          <a:xfrm>
            <a:off x="1600200" y="2819400"/>
            <a:ext cx="497493" cy="304800"/>
          </a:xfrm>
          <a:prstGeom prst="rect">
            <a:avLst/>
          </a:prstGeom>
          <a:noFill/>
          <a:ln w="9525">
            <a:noFill/>
            <a:miter lim="800000"/>
            <a:headEnd/>
            <a:tailEnd/>
          </a:ln>
        </p:spPr>
      </p:pic>
      <p:pic>
        <p:nvPicPr>
          <p:cNvPr id="16" name="Picture 15" descr="Káº¿t quáº£ hÃ¬nh áº£nh cho váº½ cÃ¢y ÄÆ¡n giáº£n"/>
          <p:cNvPicPr/>
          <p:nvPr/>
        </p:nvPicPr>
        <p:blipFill>
          <a:blip r:embed="rId2" cstate="print"/>
          <a:srcRect/>
          <a:stretch>
            <a:fillRect/>
          </a:stretch>
        </p:blipFill>
        <p:spPr bwMode="auto">
          <a:xfrm>
            <a:off x="1600200" y="3124200"/>
            <a:ext cx="497493" cy="304800"/>
          </a:xfrm>
          <a:prstGeom prst="rect">
            <a:avLst/>
          </a:prstGeom>
          <a:noFill/>
          <a:ln w="9525">
            <a:noFill/>
            <a:miter lim="800000"/>
            <a:headEnd/>
            <a:tailEnd/>
          </a:ln>
        </p:spPr>
      </p:pic>
      <p:pic>
        <p:nvPicPr>
          <p:cNvPr id="17" name="Picture 16" descr="Káº¿t quáº£ hÃ¬nh áº£nh cho váº½ cÃ¢y ÄÆ¡n giáº£n"/>
          <p:cNvPicPr/>
          <p:nvPr/>
        </p:nvPicPr>
        <p:blipFill>
          <a:blip r:embed="rId2" cstate="print"/>
          <a:srcRect/>
          <a:stretch>
            <a:fillRect/>
          </a:stretch>
        </p:blipFill>
        <p:spPr bwMode="auto">
          <a:xfrm>
            <a:off x="1143000" y="3810000"/>
            <a:ext cx="497493" cy="304800"/>
          </a:xfrm>
          <a:prstGeom prst="rect">
            <a:avLst/>
          </a:prstGeom>
          <a:noFill/>
          <a:ln w="9525">
            <a:noFill/>
            <a:miter lim="800000"/>
            <a:headEnd/>
            <a:tailEnd/>
          </a:ln>
        </p:spPr>
      </p:pic>
      <p:pic>
        <p:nvPicPr>
          <p:cNvPr id="18" name="Picture 17" descr="Káº¿t quáº£ hÃ¬nh áº£nh cho váº½ cÃ¢y ÄÆ¡n giáº£n"/>
          <p:cNvPicPr/>
          <p:nvPr/>
        </p:nvPicPr>
        <p:blipFill>
          <a:blip r:embed="rId2" cstate="print"/>
          <a:srcRect/>
          <a:stretch>
            <a:fillRect/>
          </a:stretch>
        </p:blipFill>
        <p:spPr bwMode="auto">
          <a:xfrm>
            <a:off x="1143000" y="4114800"/>
            <a:ext cx="497493" cy="304800"/>
          </a:xfrm>
          <a:prstGeom prst="rect">
            <a:avLst/>
          </a:prstGeom>
          <a:noFill/>
          <a:ln w="9525">
            <a:noFill/>
            <a:miter lim="800000"/>
            <a:headEnd/>
            <a:tailEnd/>
          </a:ln>
        </p:spPr>
      </p:pic>
      <p:pic>
        <p:nvPicPr>
          <p:cNvPr id="19" name="Picture 18" descr="Káº¿t quáº£ hÃ¬nh áº£nh cho váº½ cÃ¢y ÄÆ¡n giáº£n"/>
          <p:cNvPicPr/>
          <p:nvPr/>
        </p:nvPicPr>
        <p:blipFill>
          <a:blip r:embed="rId2" cstate="print"/>
          <a:srcRect/>
          <a:stretch>
            <a:fillRect/>
          </a:stretch>
        </p:blipFill>
        <p:spPr bwMode="auto">
          <a:xfrm>
            <a:off x="1600200" y="3810000"/>
            <a:ext cx="497493" cy="304800"/>
          </a:xfrm>
          <a:prstGeom prst="rect">
            <a:avLst/>
          </a:prstGeom>
          <a:noFill/>
          <a:ln w="9525">
            <a:noFill/>
            <a:miter lim="800000"/>
            <a:headEnd/>
            <a:tailEnd/>
          </a:ln>
        </p:spPr>
      </p:pic>
      <p:pic>
        <p:nvPicPr>
          <p:cNvPr id="20" name="Picture 19" descr="Káº¿t quáº£ hÃ¬nh áº£nh cho váº½ cÃ¢y ÄÆ¡n giáº£n"/>
          <p:cNvPicPr/>
          <p:nvPr/>
        </p:nvPicPr>
        <p:blipFill>
          <a:blip r:embed="rId2" cstate="print"/>
          <a:srcRect/>
          <a:stretch>
            <a:fillRect/>
          </a:stretch>
        </p:blipFill>
        <p:spPr bwMode="auto">
          <a:xfrm>
            <a:off x="1600200" y="4114800"/>
            <a:ext cx="497493" cy="304800"/>
          </a:xfrm>
          <a:prstGeom prst="rect">
            <a:avLst/>
          </a:prstGeom>
          <a:noFill/>
          <a:ln w="9525">
            <a:noFill/>
            <a:miter lim="800000"/>
            <a:headEnd/>
            <a:tailEnd/>
          </a:ln>
        </p:spPr>
      </p:pic>
      <p:pic>
        <p:nvPicPr>
          <p:cNvPr id="21" name="Picture 20" descr="Káº¿t quáº£ hÃ¬nh áº£nh cho váº½ cÃ¢y ÄÆ¡n giáº£n"/>
          <p:cNvPicPr/>
          <p:nvPr/>
        </p:nvPicPr>
        <p:blipFill>
          <a:blip r:embed="rId2" cstate="print"/>
          <a:srcRect/>
          <a:stretch>
            <a:fillRect/>
          </a:stretch>
        </p:blipFill>
        <p:spPr bwMode="auto">
          <a:xfrm>
            <a:off x="2057400" y="3810000"/>
            <a:ext cx="497493" cy="304800"/>
          </a:xfrm>
          <a:prstGeom prst="rect">
            <a:avLst/>
          </a:prstGeom>
          <a:noFill/>
          <a:ln w="9525">
            <a:noFill/>
            <a:miter lim="800000"/>
            <a:headEnd/>
            <a:tailEnd/>
          </a:ln>
        </p:spPr>
      </p:pic>
      <p:pic>
        <p:nvPicPr>
          <p:cNvPr id="22" name="Picture 21" descr="Káº¿t quáº£ hÃ¬nh áº£nh cho váº½ cÃ¢y ÄÆ¡n giáº£n"/>
          <p:cNvPicPr/>
          <p:nvPr/>
        </p:nvPicPr>
        <p:blipFill>
          <a:blip r:embed="rId2" cstate="print"/>
          <a:srcRect/>
          <a:stretch>
            <a:fillRect/>
          </a:stretch>
        </p:blipFill>
        <p:spPr bwMode="auto">
          <a:xfrm>
            <a:off x="2057400" y="4114800"/>
            <a:ext cx="497493" cy="304800"/>
          </a:xfrm>
          <a:prstGeom prst="rect">
            <a:avLst/>
          </a:prstGeom>
          <a:noFill/>
          <a:ln w="9525">
            <a:noFill/>
            <a:miter lim="800000"/>
            <a:headEnd/>
            <a:tailEnd/>
          </a:ln>
        </p:spPr>
      </p:pic>
      <p:pic>
        <p:nvPicPr>
          <p:cNvPr id="24" name="Picture 23" descr="Káº¿t quáº£ hÃ¬nh áº£nh cho váº½ cÃ¢y ÄÆ¡n giáº£n"/>
          <p:cNvPicPr/>
          <p:nvPr/>
        </p:nvPicPr>
        <p:blipFill>
          <a:blip r:embed="rId2" cstate="print"/>
          <a:srcRect/>
          <a:stretch>
            <a:fillRect/>
          </a:stretch>
        </p:blipFill>
        <p:spPr bwMode="auto">
          <a:xfrm>
            <a:off x="1219200" y="4724400"/>
            <a:ext cx="497493" cy="304800"/>
          </a:xfrm>
          <a:prstGeom prst="rect">
            <a:avLst/>
          </a:prstGeom>
          <a:noFill/>
          <a:ln w="9525">
            <a:noFill/>
            <a:miter lim="800000"/>
            <a:headEnd/>
            <a:tailEnd/>
          </a:ln>
        </p:spPr>
      </p:pic>
      <p:pic>
        <p:nvPicPr>
          <p:cNvPr id="25" name="Picture 24" descr="Káº¿t quáº£ hÃ¬nh áº£nh cho váº½ cÃ¢y ÄÆ¡n giáº£n"/>
          <p:cNvPicPr/>
          <p:nvPr/>
        </p:nvPicPr>
        <p:blipFill>
          <a:blip r:embed="rId2" cstate="print"/>
          <a:srcRect/>
          <a:stretch>
            <a:fillRect/>
          </a:stretch>
        </p:blipFill>
        <p:spPr bwMode="auto">
          <a:xfrm>
            <a:off x="1219200" y="5029200"/>
            <a:ext cx="497493" cy="304800"/>
          </a:xfrm>
          <a:prstGeom prst="rect">
            <a:avLst/>
          </a:prstGeom>
          <a:noFill/>
          <a:ln w="9525">
            <a:noFill/>
            <a:miter lim="800000"/>
            <a:headEnd/>
            <a:tailEnd/>
          </a:ln>
        </p:spPr>
      </p:pic>
      <p:pic>
        <p:nvPicPr>
          <p:cNvPr id="26" name="Picture 25" descr="Káº¿t quáº£ hÃ¬nh áº£nh cho váº½ cÃ¢y ÄÆ¡n giáº£n"/>
          <p:cNvPicPr/>
          <p:nvPr/>
        </p:nvPicPr>
        <p:blipFill>
          <a:blip r:embed="rId2" cstate="print"/>
          <a:srcRect/>
          <a:stretch>
            <a:fillRect/>
          </a:stretch>
        </p:blipFill>
        <p:spPr bwMode="auto">
          <a:xfrm>
            <a:off x="1676400" y="4724400"/>
            <a:ext cx="497493" cy="304800"/>
          </a:xfrm>
          <a:prstGeom prst="rect">
            <a:avLst/>
          </a:prstGeom>
          <a:noFill/>
          <a:ln w="9525">
            <a:noFill/>
            <a:miter lim="800000"/>
            <a:headEnd/>
            <a:tailEnd/>
          </a:ln>
        </p:spPr>
      </p:pic>
      <p:pic>
        <p:nvPicPr>
          <p:cNvPr id="27" name="Picture 26" descr="Káº¿t quáº£ hÃ¬nh áº£nh cho váº½ cÃ¢y ÄÆ¡n giáº£n"/>
          <p:cNvPicPr/>
          <p:nvPr/>
        </p:nvPicPr>
        <p:blipFill>
          <a:blip r:embed="rId2" cstate="print"/>
          <a:srcRect/>
          <a:stretch>
            <a:fillRect/>
          </a:stretch>
        </p:blipFill>
        <p:spPr bwMode="auto">
          <a:xfrm>
            <a:off x="1676400" y="5029200"/>
            <a:ext cx="497493" cy="304800"/>
          </a:xfrm>
          <a:prstGeom prst="rect">
            <a:avLst/>
          </a:prstGeom>
          <a:noFill/>
          <a:ln w="9525">
            <a:noFill/>
            <a:miter lim="800000"/>
            <a:headEnd/>
            <a:tailEnd/>
          </a:ln>
        </p:spPr>
      </p:pic>
      <p:pic>
        <p:nvPicPr>
          <p:cNvPr id="28" name="Picture 27" descr="Káº¿t quáº£ hÃ¬nh áº£nh cho váº½ cÃ¢y ÄÆ¡n giáº£n"/>
          <p:cNvPicPr/>
          <p:nvPr/>
        </p:nvPicPr>
        <p:blipFill>
          <a:blip r:embed="rId2" cstate="print"/>
          <a:srcRect/>
          <a:stretch>
            <a:fillRect/>
          </a:stretch>
        </p:blipFill>
        <p:spPr bwMode="auto">
          <a:xfrm>
            <a:off x="2133600" y="4724400"/>
            <a:ext cx="497493" cy="304800"/>
          </a:xfrm>
          <a:prstGeom prst="rect">
            <a:avLst/>
          </a:prstGeom>
          <a:noFill/>
          <a:ln w="9525">
            <a:noFill/>
            <a:miter lim="800000"/>
            <a:headEnd/>
            <a:tailEnd/>
          </a:ln>
        </p:spPr>
      </p:pic>
      <p:pic>
        <p:nvPicPr>
          <p:cNvPr id="29" name="Picture 28" descr="Káº¿t quáº£ hÃ¬nh áº£nh cho váº½ cÃ¢y ÄÆ¡n giáº£n"/>
          <p:cNvPicPr/>
          <p:nvPr/>
        </p:nvPicPr>
        <p:blipFill>
          <a:blip r:embed="rId2" cstate="print"/>
          <a:srcRect/>
          <a:stretch>
            <a:fillRect/>
          </a:stretch>
        </p:blipFill>
        <p:spPr bwMode="auto">
          <a:xfrm>
            <a:off x="2133600" y="5029200"/>
            <a:ext cx="497493" cy="304800"/>
          </a:xfrm>
          <a:prstGeom prst="rect">
            <a:avLst/>
          </a:prstGeom>
          <a:noFill/>
          <a:ln w="9525">
            <a:noFill/>
            <a:miter lim="800000"/>
            <a:headEnd/>
            <a:tailEnd/>
          </a:ln>
        </p:spPr>
      </p:pic>
      <p:pic>
        <p:nvPicPr>
          <p:cNvPr id="30" name="Picture 29" descr="Káº¿t quáº£ hÃ¬nh áº£nh cho váº½ cÃ¢y ÄÆ¡n giáº£n"/>
          <p:cNvPicPr/>
          <p:nvPr/>
        </p:nvPicPr>
        <p:blipFill>
          <a:blip r:embed="rId2" cstate="print"/>
          <a:srcRect/>
          <a:stretch>
            <a:fillRect/>
          </a:stretch>
        </p:blipFill>
        <p:spPr bwMode="auto">
          <a:xfrm>
            <a:off x="2590800" y="4724400"/>
            <a:ext cx="497493" cy="304800"/>
          </a:xfrm>
          <a:prstGeom prst="rect">
            <a:avLst/>
          </a:prstGeom>
          <a:noFill/>
          <a:ln w="9525">
            <a:noFill/>
            <a:miter lim="800000"/>
            <a:headEnd/>
            <a:tailEnd/>
          </a:ln>
        </p:spPr>
      </p:pic>
      <p:pic>
        <p:nvPicPr>
          <p:cNvPr id="31" name="Picture 30" descr="Káº¿t quáº£ hÃ¬nh áº£nh cho váº½ cÃ¢y ÄÆ¡n giáº£n"/>
          <p:cNvPicPr/>
          <p:nvPr/>
        </p:nvPicPr>
        <p:blipFill>
          <a:blip r:embed="rId2" cstate="print"/>
          <a:srcRect/>
          <a:stretch>
            <a:fillRect/>
          </a:stretch>
        </p:blipFill>
        <p:spPr bwMode="auto">
          <a:xfrm>
            <a:off x="2590800" y="5029200"/>
            <a:ext cx="497493" cy="304800"/>
          </a:xfrm>
          <a:prstGeom prst="rect">
            <a:avLst/>
          </a:prstGeom>
          <a:noFill/>
          <a:ln w="9525">
            <a:noFill/>
            <a:miter lim="800000"/>
            <a:headEnd/>
            <a:tailEnd/>
          </a:ln>
        </p:spPr>
      </p:pic>
      <p:pic>
        <p:nvPicPr>
          <p:cNvPr id="32" name="Picture 31" descr="Káº¿t quáº£ hÃ¬nh áº£nh cho váº½ cÃ¢y ÄÆ¡n giáº£n"/>
          <p:cNvPicPr/>
          <p:nvPr/>
        </p:nvPicPr>
        <p:blipFill>
          <a:blip r:embed="rId2" cstate="print"/>
          <a:srcRect/>
          <a:stretch>
            <a:fillRect/>
          </a:stretch>
        </p:blipFill>
        <p:spPr bwMode="auto">
          <a:xfrm>
            <a:off x="1295400" y="5715000"/>
            <a:ext cx="497493" cy="304800"/>
          </a:xfrm>
          <a:prstGeom prst="rect">
            <a:avLst/>
          </a:prstGeom>
          <a:noFill/>
          <a:ln w="9525">
            <a:noFill/>
            <a:miter lim="800000"/>
            <a:headEnd/>
            <a:tailEnd/>
          </a:ln>
        </p:spPr>
      </p:pic>
      <p:pic>
        <p:nvPicPr>
          <p:cNvPr id="33" name="Picture 32" descr="Káº¿t quáº£ hÃ¬nh áº£nh cho váº½ cÃ¢y ÄÆ¡n giáº£n"/>
          <p:cNvPicPr/>
          <p:nvPr/>
        </p:nvPicPr>
        <p:blipFill>
          <a:blip r:embed="rId2" cstate="print"/>
          <a:srcRect/>
          <a:stretch>
            <a:fillRect/>
          </a:stretch>
        </p:blipFill>
        <p:spPr bwMode="auto">
          <a:xfrm>
            <a:off x="1295400" y="6019800"/>
            <a:ext cx="497493" cy="304800"/>
          </a:xfrm>
          <a:prstGeom prst="rect">
            <a:avLst/>
          </a:prstGeom>
          <a:noFill/>
          <a:ln w="9525">
            <a:noFill/>
            <a:miter lim="800000"/>
            <a:headEnd/>
            <a:tailEnd/>
          </a:ln>
        </p:spPr>
      </p:pic>
      <p:pic>
        <p:nvPicPr>
          <p:cNvPr id="35" name="Picture 34" descr="Káº¿t quáº£ hÃ¬nh áº£nh cho váº½ cÃ¢y ÄÆ¡n giáº£n"/>
          <p:cNvPicPr/>
          <p:nvPr/>
        </p:nvPicPr>
        <p:blipFill>
          <a:blip r:embed="rId2" cstate="print"/>
          <a:srcRect/>
          <a:stretch>
            <a:fillRect/>
          </a:stretch>
        </p:blipFill>
        <p:spPr bwMode="auto">
          <a:xfrm>
            <a:off x="1752600" y="5715000"/>
            <a:ext cx="497493" cy="304800"/>
          </a:xfrm>
          <a:prstGeom prst="rect">
            <a:avLst/>
          </a:prstGeom>
          <a:noFill/>
          <a:ln w="9525">
            <a:noFill/>
            <a:miter lim="800000"/>
            <a:headEnd/>
            <a:tailEnd/>
          </a:ln>
        </p:spPr>
      </p:pic>
      <p:pic>
        <p:nvPicPr>
          <p:cNvPr id="36" name="Picture 35" descr="Káº¿t quáº£ hÃ¬nh áº£nh cho váº½ cÃ¢y ÄÆ¡n giáº£n"/>
          <p:cNvPicPr/>
          <p:nvPr/>
        </p:nvPicPr>
        <p:blipFill>
          <a:blip r:embed="rId2" cstate="print"/>
          <a:srcRect/>
          <a:stretch>
            <a:fillRect/>
          </a:stretch>
        </p:blipFill>
        <p:spPr bwMode="auto">
          <a:xfrm>
            <a:off x="1752600" y="6019800"/>
            <a:ext cx="497493" cy="304800"/>
          </a:xfrm>
          <a:prstGeom prst="rect">
            <a:avLst/>
          </a:prstGeom>
          <a:noFill/>
          <a:ln w="9525">
            <a:noFill/>
            <a:miter lim="800000"/>
            <a:headEnd/>
            <a:tailEnd/>
          </a:ln>
        </p:spPr>
      </p:pic>
      <p:pic>
        <p:nvPicPr>
          <p:cNvPr id="37" name="Picture 36" descr="Káº¿t quáº£ hÃ¬nh áº£nh cho váº½ cÃ¢y ÄÆ¡n giáº£n"/>
          <p:cNvPicPr/>
          <p:nvPr/>
        </p:nvPicPr>
        <p:blipFill>
          <a:blip r:embed="rId2" cstate="print"/>
          <a:srcRect/>
          <a:stretch>
            <a:fillRect/>
          </a:stretch>
        </p:blipFill>
        <p:spPr bwMode="auto">
          <a:xfrm>
            <a:off x="2209800" y="5715000"/>
            <a:ext cx="497493" cy="304800"/>
          </a:xfrm>
          <a:prstGeom prst="rect">
            <a:avLst/>
          </a:prstGeom>
          <a:noFill/>
          <a:ln w="9525">
            <a:noFill/>
            <a:miter lim="800000"/>
            <a:headEnd/>
            <a:tailEnd/>
          </a:ln>
        </p:spPr>
      </p:pic>
      <p:pic>
        <p:nvPicPr>
          <p:cNvPr id="38" name="Picture 37" descr="Káº¿t quáº£ hÃ¬nh áº£nh cho váº½ cÃ¢y ÄÆ¡n giáº£n"/>
          <p:cNvPicPr/>
          <p:nvPr/>
        </p:nvPicPr>
        <p:blipFill>
          <a:blip r:embed="rId2" cstate="print"/>
          <a:srcRect/>
          <a:stretch>
            <a:fillRect/>
          </a:stretch>
        </p:blipFill>
        <p:spPr bwMode="auto">
          <a:xfrm>
            <a:off x="2209800" y="6019800"/>
            <a:ext cx="497493" cy="304800"/>
          </a:xfrm>
          <a:prstGeom prst="rect">
            <a:avLst/>
          </a:prstGeom>
          <a:noFill/>
          <a:ln w="9525">
            <a:noFill/>
            <a:miter lim="800000"/>
            <a:headEnd/>
            <a:tailEnd/>
          </a:ln>
        </p:spPr>
      </p:pic>
      <p:pic>
        <p:nvPicPr>
          <p:cNvPr id="39" name="Picture 38" descr="Káº¿t quáº£ hÃ¬nh áº£nh cho váº½ cÃ¢y ÄÆ¡n giáº£n"/>
          <p:cNvPicPr/>
          <p:nvPr/>
        </p:nvPicPr>
        <p:blipFill>
          <a:blip r:embed="rId2" cstate="print"/>
          <a:srcRect/>
          <a:stretch>
            <a:fillRect/>
          </a:stretch>
        </p:blipFill>
        <p:spPr bwMode="auto">
          <a:xfrm>
            <a:off x="2667000" y="5715000"/>
            <a:ext cx="497493" cy="304800"/>
          </a:xfrm>
          <a:prstGeom prst="rect">
            <a:avLst/>
          </a:prstGeom>
          <a:noFill/>
          <a:ln w="9525">
            <a:noFill/>
            <a:miter lim="800000"/>
            <a:headEnd/>
            <a:tailEnd/>
          </a:ln>
        </p:spPr>
      </p:pic>
      <p:pic>
        <p:nvPicPr>
          <p:cNvPr id="40" name="Picture 39" descr="Káº¿t quáº£ hÃ¬nh áº£nh cho váº½ cÃ¢y ÄÆ¡n giáº£n"/>
          <p:cNvPicPr/>
          <p:nvPr/>
        </p:nvPicPr>
        <p:blipFill>
          <a:blip r:embed="rId2" cstate="print"/>
          <a:srcRect/>
          <a:stretch>
            <a:fillRect/>
          </a:stretch>
        </p:blipFill>
        <p:spPr bwMode="auto">
          <a:xfrm>
            <a:off x="2667000" y="6019800"/>
            <a:ext cx="497493" cy="304800"/>
          </a:xfrm>
          <a:prstGeom prst="rect">
            <a:avLst/>
          </a:prstGeom>
          <a:noFill/>
          <a:ln w="9525">
            <a:noFill/>
            <a:miter lim="800000"/>
            <a:headEnd/>
            <a:tailEnd/>
          </a:ln>
        </p:spPr>
      </p:pic>
      <p:pic>
        <p:nvPicPr>
          <p:cNvPr id="41" name="Picture 40" descr="Káº¿t quáº£ hÃ¬nh áº£nh cho váº½ cÃ¢y ÄÆ¡n giáº£n"/>
          <p:cNvPicPr/>
          <p:nvPr/>
        </p:nvPicPr>
        <p:blipFill>
          <a:blip r:embed="rId2" cstate="print"/>
          <a:srcRect/>
          <a:stretch>
            <a:fillRect/>
          </a:stretch>
        </p:blipFill>
        <p:spPr bwMode="auto">
          <a:xfrm>
            <a:off x="3124200" y="5715000"/>
            <a:ext cx="497493" cy="304800"/>
          </a:xfrm>
          <a:prstGeom prst="rect">
            <a:avLst/>
          </a:prstGeom>
          <a:noFill/>
          <a:ln w="9525">
            <a:noFill/>
            <a:miter lim="800000"/>
            <a:headEnd/>
            <a:tailEnd/>
          </a:ln>
        </p:spPr>
      </p:pic>
      <p:pic>
        <p:nvPicPr>
          <p:cNvPr id="42" name="Picture 41" descr="Káº¿t quáº£ hÃ¬nh áº£nh cho váº½ cÃ¢y ÄÆ¡n giáº£n"/>
          <p:cNvPicPr/>
          <p:nvPr/>
        </p:nvPicPr>
        <p:blipFill>
          <a:blip r:embed="rId2" cstate="print"/>
          <a:srcRect/>
          <a:stretch>
            <a:fillRect/>
          </a:stretch>
        </p:blipFill>
        <p:spPr bwMode="auto">
          <a:xfrm>
            <a:off x="3124200" y="6019800"/>
            <a:ext cx="497493" cy="304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solidFill>
                  <a:srgbClr val="FF0000"/>
                </a:solidFill>
              </a:rPr>
              <a:t>Ví dụ 2 </a:t>
            </a:r>
            <a:endParaRPr lang="en-US">
              <a:solidFill>
                <a:srgbClr val="FF0000"/>
              </a:solidFill>
            </a:endParaRPr>
          </a:p>
        </p:txBody>
      </p:sp>
      <p:sp>
        <p:nvSpPr>
          <p:cNvPr id="3" name="Content Placeholder 2"/>
          <p:cNvSpPr>
            <a:spLocks noGrp="1"/>
          </p:cNvSpPr>
          <p:nvPr>
            <p:ph idx="1"/>
          </p:nvPr>
        </p:nvSpPr>
        <p:spPr/>
        <p:txBody>
          <a:bodyPr/>
          <a:lstStyle/>
          <a:p>
            <a:pPr>
              <a:buNone/>
            </a:pPr>
            <a:r>
              <a:rPr lang="en-US" smtClean="0"/>
              <a:t> </a:t>
            </a:r>
            <a:r>
              <a:rPr lang="en-US" smtClean="0">
                <a:hlinkClick r:id="rId2" action="ppaction://hlinkfile"/>
              </a:rPr>
              <a:t>VD dự án học tập Toán 4.docx</a:t>
            </a: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solidFill>
                  <a:srgbClr val="FF0000"/>
                </a:solidFill>
              </a:rPr>
              <a:t>Ví dụ 3 (Toán 10)</a:t>
            </a:r>
            <a:endParaRPr lang="en-US">
              <a:solidFill>
                <a:srgbClr val="FF0000"/>
              </a:solidFill>
            </a:endParaRPr>
          </a:p>
        </p:txBody>
      </p:sp>
      <p:sp>
        <p:nvSpPr>
          <p:cNvPr id="3" name="Content Placeholder 2"/>
          <p:cNvSpPr>
            <a:spLocks noGrp="1"/>
          </p:cNvSpPr>
          <p:nvPr>
            <p:ph idx="1"/>
          </p:nvPr>
        </p:nvSpPr>
        <p:spPr/>
        <p:txBody>
          <a:bodyPr/>
          <a:lstStyle/>
          <a:p>
            <a:pPr marL="514350" indent="-514350">
              <a:buAutoNum type="arabicParenR"/>
            </a:pPr>
            <a:r>
              <a:rPr lang="en-US" smtClean="0"/>
              <a:t>Chứng minh bất đẳng thức Cauchy với 2 số không âm </a:t>
            </a:r>
            <a:r>
              <a:rPr lang="en-US" b="1" smtClean="0"/>
              <a:t>a, b </a:t>
            </a:r>
            <a:r>
              <a:rPr lang="en-US" smtClean="0"/>
              <a:t>bằng hình học.</a:t>
            </a:r>
          </a:p>
          <a:p>
            <a:pPr marL="514350" indent="-514350">
              <a:buAutoNum type="arabicParenR"/>
            </a:pPr>
            <a:r>
              <a:rPr lang="en-US" smtClean="0"/>
              <a:t>Bài toán: Hãy lên phương án (</a:t>
            </a:r>
            <a:r>
              <a:rPr lang="en-US" i="1" smtClean="0"/>
              <a:t>hình học</a:t>
            </a:r>
            <a:r>
              <a:rPr lang="en-US" smtClean="0"/>
              <a:t>) xây dựng một sân nuôi thả gà với diện tích 100m</a:t>
            </a:r>
            <a:r>
              <a:rPr lang="en-US" baseline="30000" smtClean="0"/>
              <a:t>2</a:t>
            </a:r>
            <a:r>
              <a:rPr lang="en-US" smtClean="0"/>
              <a:t>  tận dụng một bức tường thẳng 10 m có sẵn, sao cho ít tốn kém vật liệu nhất.</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solidFill>
                  <a:srgbClr val="FF0000"/>
                </a:solidFill>
              </a:rPr>
              <a:t>Các ví dụ khác</a:t>
            </a:r>
            <a:endParaRPr lang="en-US">
              <a:solidFill>
                <a:srgbClr val="FF0000"/>
              </a:solidFill>
            </a:endParaRPr>
          </a:p>
        </p:txBody>
      </p:sp>
      <p:sp>
        <p:nvSpPr>
          <p:cNvPr id="3" name="Content Placeholder 2"/>
          <p:cNvSpPr>
            <a:spLocks noGrp="1"/>
          </p:cNvSpPr>
          <p:nvPr>
            <p:ph idx="1"/>
          </p:nvPr>
        </p:nvSpPr>
        <p:spPr/>
        <p:txBody>
          <a:bodyPr>
            <a:normAutofit fontScale="85000" lnSpcReduction="20000"/>
          </a:bodyPr>
          <a:lstStyle/>
          <a:p>
            <a:pPr lvl="0">
              <a:buFont typeface="Wingdings" pitchFamily="2" charset="2"/>
              <a:buChar char="ü"/>
            </a:pPr>
            <a:r>
              <a:rPr lang="en-GB" smtClean="0"/>
              <a:t>Trong loạt bài về THỐNG KÊ (Toán 7), học sinh được hướng dẫn và thực hiện dự án ‘</a:t>
            </a:r>
            <a:r>
              <a:rPr lang="en-GB" b="1" i="1" smtClean="0"/>
              <a:t>Khảo sát về chiều cao và cân nặng của học sinh lớp mình</a:t>
            </a:r>
            <a:r>
              <a:rPr lang="en-GB" smtClean="0"/>
              <a:t>’.</a:t>
            </a:r>
            <a:endParaRPr lang="en-US" smtClean="0"/>
          </a:p>
          <a:p>
            <a:pPr lvl="0">
              <a:buFont typeface="Wingdings" pitchFamily="2" charset="2"/>
              <a:buChar char="ü"/>
            </a:pPr>
            <a:r>
              <a:rPr lang="en-GB" smtClean="0"/>
              <a:t>Học sinh lớp 8 được hướng dẫn và thực hiện dự án “</a:t>
            </a:r>
            <a:r>
              <a:rPr lang="en-GB" b="1" smtClean="0"/>
              <a:t>Sổ tay các câu giao tiếp Cơ-tu – Việt thông dụng</a:t>
            </a:r>
            <a:r>
              <a:rPr lang="en-GB" smtClean="0"/>
              <a:t>”  với 30 – 50 câu thuộc các dạng câu kể, hỏi, cầu khiến và cảm thán (Ngữ Văn 8).</a:t>
            </a:r>
            <a:endParaRPr lang="en-US" smtClean="0"/>
          </a:p>
          <a:p>
            <a:pPr lvl="0">
              <a:buFont typeface="Wingdings" pitchFamily="2" charset="2"/>
              <a:buChar char="ü"/>
            </a:pPr>
            <a:r>
              <a:rPr lang="en-GB" smtClean="0"/>
              <a:t>Học sinh lớp 6 được hướng dẫn và thực hiện dự án “ </a:t>
            </a:r>
            <a:r>
              <a:rPr lang="en-GB" b="1" i="1" smtClean="0"/>
              <a:t>Bộ sưu tập lá cây quê em</a:t>
            </a:r>
            <a:r>
              <a:rPr lang="en-GB" smtClean="0"/>
              <a:t>”  với dạng cành lá khô được phân loại và sắp xếp theo dạng: lá đơn, lá kép; lá mọc cách, mọc đối, mọc vòng (Sinh học 6).</a:t>
            </a:r>
            <a:endParaRPr lang="en-US" smtClean="0"/>
          </a:p>
          <a:p>
            <a:pPr>
              <a:buFont typeface="Wingdings" pitchFamily="2" charset="2"/>
              <a:buChar char="ü"/>
            </a:pPr>
            <a:r>
              <a:rPr lang="en-GB" smtClean="0"/>
              <a:t>....</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smtClean="0">
                <a:solidFill>
                  <a:srgbClr val="FF0000"/>
                </a:solidFill>
              </a:rPr>
              <a:t>1.Quy định hiện hành về đánh giá học sinh khuyết tật</a:t>
            </a:r>
            <a:endParaRPr lang="en-US" b="1">
              <a:solidFill>
                <a:srgbClr val="FF0000"/>
              </a:solidFill>
            </a:endParaRPr>
          </a:p>
        </p:txBody>
      </p:sp>
      <p:sp>
        <p:nvSpPr>
          <p:cNvPr id="3" name="Content Placeholder 2"/>
          <p:cNvSpPr>
            <a:spLocks noGrp="1"/>
          </p:cNvSpPr>
          <p:nvPr>
            <p:ph idx="1"/>
          </p:nvPr>
        </p:nvSpPr>
        <p:spPr/>
        <p:txBody>
          <a:bodyPr>
            <a:normAutofit/>
          </a:bodyPr>
          <a:lstStyle/>
          <a:p>
            <a:pPr>
              <a:buFont typeface="Wingdings" pitchFamily="2" charset="2"/>
              <a:buChar char="§"/>
            </a:pPr>
            <a:r>
              <a:rPr lang="en-US" b="1" smtClean="0">
                <a:solidFill>
                  <a:srgbClr val="0070C0"/>
                </a:solidFill>
              </a:rPr>
              <a:t>Thông tư liên tịch số 42/ 2013/ TTLT-BGDĐT-BLĐTBXH-BTC</a:t>
            </a:r>
            <a:r>
              <a:rPr lang="en-US" smtClean="0"/>
              <a:t>: </a:t>
            </a:r>
            <a:r>
              <a:rPr lang="en-US" i="1" smtClean="0"/>
              <a:t>Quy định về chính sách giáo dục đối với người khuyết tật </a:t>
            </a:r>
          </a:p>
          <a:p>
            <a:pPr algn="just">
              <a:buNone/>
            </a:pPr>
            <a:r>
              <a:rPr lang="en-US" smtClean="0"/>
              <a:t>		+ ..</a:t>
            </a:r>
            <a:r>
              <a:rPr lang="vi-VN" smtClean="0"/>
              <a:t>đánh giá kết quả giáo dục của người khuyết tật </a:t>
            </a:r>
            <a:r>
              <a:rPr lang="en-US" smtClean="0"/>
              <a:t>… </a:t>
            </a:r>
            <a:r>
              <a:rPr lang="vi-VN" smtClean="0"/>
              <a:t>theo nguyên tắc động viên, khuyến khích sự nỗ lực và tiến bộ của người học</a:t>
            </a:r>
            <a:r>
              <a:rPr lang="en-US" smtClean="0"/>
              <a:t> (điều 4).</a:t>
            </a:r>
          </a:p>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mtClean="0">
                <a:solidFill>
                  <a:srgbClr val="FF0000"/>
                </a:solidFill>
              </a:rPr>
              <a:t>1. Quy định... (tt)</a:t>
            </a:r>
            <a:endParaRPr lang="en-US">
              <a:solidFill>
                <a:srgbClr val="FF0000"/>
              </a:solidFill>
            </a:endParaRPr>
          </a:p>
        </p:txBody>
      </p:sp>
      <p:sp>
        <p:nvSpPr>
          <p:cNvPr id="3" name="Content Placeholder 2"/>
          <p:cNvSpPr>
            <a:spLocks noGrp="1"/>
          </p:cNvSpPr>
          <p:nvPr>
            <p:ph idx="1"/>
          </p:nvPr>
        </p:nvSpPr>
        <p:spPr>
          <a:xfrm>
            <a:off x="457200" y="1219200"/>
            <a:ext cx="8229600" cy="4906963"/>
          </a:xfrm>
        </p:spPr>
        <p:txBody>
          <a:bodyPr>
            <a:normAutofit fontScale="85000" lnSpcReduction="20000"/>
          </a:bodyPr>
          <a:lstStyle/>
          <a:p>
            <a:pPr>
              <a:buFont typeface="Wingdings" pitchFamily="2" charset="2"/>
              <a:buChar char="§"/>
            </a:pPr>
            <a:r>
              <a:rPr lang="en-US" b="1" smtClean="0">
                <a:solidFill>
                  <a:schemeClr val="accent1"/>
                </a:solidFill>
              </a:rPr>
              <a:t>Thông tư 58/2011/TT-BGDĐT:</a:t>
            </a:r>
          </a:p>
          <a:p>
            <a:pPr>
              <a:buNone/>
            </a:pPr>
            <a:r>
              <a:rPr lang="en-US" b="1" smtClean="0"/>
              <a:t>	Điều </a:t>
            </a:r>
            <a:r>
              <a:rPr lang="en-US" b="1"/>
              <a:t>14. Đánh giá học sinh khuyết tật </a:t>
            </a:r>
            <a:endParaRPr lang="en-US"/>
          </a:p>
          <a:p>
            <a:pPr>
              <a:buNone/>
            </a:pPr>
            <a:r>
              <a:rPr lang="en-US" smtClean="0"/>
              <a:t>	1</a:t>
            </a:r>
            <a:r>
              <a:rPr lang="en-US"/>
              <a:t>. </a:t>
            </a:r>
            <a:r>
              <a:rPr lang="en-US" smtClean="0"/>
              <a:t>Đánh giá học sinh khuyết tật theo </a:t>
            </a:r>
            <a:r>
              <a:rPr lang="en-US" b="1">
                <a:solidFill>
                  <a:schemeClr val="accent1"/>
                </a:solidFill>
              </a:rPr>
              <a:t>nguyên tắc động viên</a:t>
            </a:r>
            <a:r>
              <a:rPr lang="en-US"/>
              <a:t>, khuyến khích </a:t>
            </a:r>
            <a:r>
              <a:rPr lang="en-US" b="1">
                <a:solidFill>
                  <a:schemeClr val="accent1"/>
                </a:solidFill>
              </a:rPr>
              <a:t>sự nỗ lực và sự tiến bộ </a:t>
            </a:r>
            <a:r>
              <a:rPr lang="en-US"/>
              <a:t>của học sinh là chính.</a:t>
            </a:r>
          </a:p>
          <a:p>
            <a:pPr>
              <a:buNone/>
            </a:pPr>
            <a:r>
              <a:rPr lang="en-US" smtClean="0"/>
              <a:t>	2</a:t>
            </a:r>
            <a:r>
              <a:rPr lang="en-US"/>
              <a:t>. Học sinh khuyết tật </a:t>
            </a:r>
            <a:r>
              <a:rPr lang="en-US" b="1">
                <a:solidFill>
                  <a:schemeClr val="accent1"/>
                </a:solidFill>
              </a:rPr>
              <a:t>có khả năng </a:t>
            </a:r>
            <a:r>
              <a:rPr lang="en-US"/>
              <a:t>đáp ứng các yêu cầu của chương trình giáo dục THCS, THPT được đánh giá, xếp loại theo các quy định như đối với học sinh bình thường nhưng có </a:t>
            </a:r>
            <a:r>
              <a:rPr lang="en-US" b="1">
                <a:solidFill>
                  <a:schemeClr val="accent1"/>
                </a:solidFill>
              </a:rPr>
              <a:t>giảm nhẹ yêu cầu </a:t>
            </a:r>
            <a:r>
              <a:rPr lang="en-US"/>
              <a:t>về kết quả học tập. </a:t>
            </a:r>
          </a:p>
          <a:p>
            <a:pPr>
              <a:buNone/>
            </a:pPr>
            <a:r>
              <a:rPr lang="en-US" smtClean="0"/>
              <a:t>	3</a:t>
            </a:r>
            <a:r>
              <a:rPr lang="en-US"/>
              <a:t>. Học sinh khuyết tật </a:t>
            </a:r>
            <a:r>
              <a:rPr lang="en-US" b="1">
                <a:solidFill>
                  <a:schemeClr val="accent1"/>
                </a:solidFill>
              </a:rPr>
              <a:t>không đủ khả năng </a:t>
            </a:r>
            <a:r>
              <a:rPr lang="en-US"/>
              <a:t>đáp ứng các yêu cầu của chương trình giáo dục THCS, THPT được đánh giá dựa trên sự nỗ lực, tiến bộ của học sinh và </a:t>
            </a:r>
            <a:r>
              <a:rPr lang="en-US" b="1">
                <a:solidFill>
                  <a:schemeClr val="accent1"/>
                </a:solidFill>
              </a:rPr>
              <a:t>không xếp loại </a:t>
            </a:r>
            <a:r>
              <a:rPr lang="en-US"/>
              <a:t>đối tượng này.  </a:t>
            </a:r>
          </a:p>
          <a:p>
            <a:pPr>
              <a:buNone/>
            </a:pP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mtClean="0">
                <a:solidFill>
                  <a:srgbClr val="FF0000"/>
                </a:solidFill>
              </a:rPr>
              <a:t>Quy định... (tt)</a:t>
            </a:r>
            <a:endParaRPr lang="en-US">
              <a:solidFill>
                <a:srgbClr val="FF0000"/>
              </a:solidFill>
            </a:endParaRPr>
          </a:p>
        </p:txBody>
      </p:sp>
      <p:sp>
        <p:nvSpPr>
          <p:cNvPr id="3" name="Content Placeholder 2"/>
          <p:cNvSpPr>
            <a:spLocks noGrp="1"/>
          </p:cNvSpPr>
          <p:nvPr>
            <p:ph idx="1"/>
          </p:nvPr>
        </p:nvSpPr>
        <p:spPr>
          <a:xfrm>
            <a:off x="457200" y="1219200"/>
            <a:ext cx="8229600" cy="4906963"/>
          </a:xfrm>
        </p:spPr>
        <p:txBody>
          <a:bodyPr>
            <a:normAutofit/>
          </a:bodyPr>
          <a:lstStyle/>
          <a:p>
            <a:r>
              <a:rPr lang="en-US" i="1" smtClean="0">
                <a:solidFill>
                  <a:schemeClr val="accent1"/>
                </a:solidFill>
              </a:rPr>
              <a:t>Thông tư 58/2011/TT-BGDĐT:</a:t>
            </a:r>
          </a:p>
          <a:p>
            <a:pPr>
              <a:buNone/>
            </a:pPr>
            <a:r>
              <a:rPr lang="en-US" b="1" smtClean="0"/>
              <a:t>	</a:t>
            </a:r>
            <a:r>
              <a:rPr lang="vi-VN" b="1" smtClean="0"/>
              <a:t>Điều 21. Trách nhiệm của Hiệu trưởng</a:t>
            </a:r>
            <a:endParaRPr lang="en-US" smtClean="0"/>
          </a:p>
          <a:p>
            <a:pPr>
              <a:buNone/>
            </a:pPr>
            <a:r>
              <a:rPr lang="en-US" smtClean="0"/>
              <a:t>	</a:t>
            </a:r>
            <a:r>
              <a:rPr lang="vi-VN" smtClean="0"/>
              <a:t>1. Quản lý, hướng dẫn giáo viên, nhân viên, học sinh thực hiện và phổ biến đến gia đình học sinh các quy định của Quy chế này; vận dụng quy định của Quy chế này để đánh giá, xếp loại học sinh khuyết tật.</a:t>
            </a:r>
            <a:endParaRPr lang="en-US" smtClean="0"/>
          </a:p>
          <a:p>
            <a:pPr>
              <a:buNone/>
            </a:pPr>
            <a:r>
              <a:rPr lang="en-US" smtClean="0"/>
              <a:t>	</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mtClean="0">
                <a:solidFill>
                  <a:srgbClr val="FF0000"/>
                </a:solidFill>
              </a:rPr>
              <a:t>Quy định... (tt)</a:t>
            </a:r>
            <a:endParaRPr lang="en-US">
              <a:solidFill>
                <a:srgbClr val="FF0000"/>
              </a:solidFill>
            </a:endParaRPr>
          </a:p>
        </p:txBody>
      </p:sp>
      <p:sp>
        <p:nvSpPr>
          <p:cNvPr id="3" name="Content Placeholder 2"/>
          <p:cNvSpPr>
            <a:spLocks noGrp="1"/>
          </p:cNvSpPr>
          <p:nvPr>
            <p:ph idx="1"/>
          </p:nvPr>
        </p:nvSpPr>
        <p:spPr>
          <a:xfrm>
            <a:off x="457200" y="1219200"/>
            <a:ext cx="8229600" cy="4906963"/>
          </a:xfrm>
        </p:spPr>
        <p:txBody>
          <a:bodyPr>
            <a:normAutofit fontScale="77500" lnSpcReduction="20000"/>
          </a:bodyPr>
          <a:lstStyle/>
          <a:p>
            <a:pPr>
              <a:buFont typeface="Wingdings" pitchFamily="2" charset="2"/>
              <a:buChar char="§"/>
            </a:pPr>
            <a:r>
              <a:rPr lang="en-US" b="1" smtClean="0">
                <a:solidFill>
                  <a:schemeClr val="accent1"/>
                </a:solidFill>
              </a:rPr>
              <a:t>Đánh giá HS KT Tiểu học: Thông tư 22/2016/TT-BGDĐT</a:t>
            </a:r>
          </a:p>
          <a:p>
            <a:pPr>
              <a:buNone/>
            </a:pPr>
            <a:r>
              <a:rPr lang="en-US" b="1" smtClean="0"/>
              <a:t>	</a:t>
            </a:r>
            <a:r>
              <a:rPr lang="vi-VN" b="1" smtClean="0"/>
              <a:t>Điều 1</a:t>
            </a:r>
            <a:r>
              <a:rPr lang="en-US" b="1" smtClean="0"/>
              <a:t>, điểm 5:</a:t>
            </a:r>
            <a:endParaRPr lang="en-US" smtClean="0"/>
          </a:p>
          <a:p>
            <a:pPr indent="1588"/>
            <a:r>
              <a:rPr lang="en-US" smtClean="0"/>
              <a:t> Đánh giá học sinh khuyết tật và học sinh học ở các lớp học linh hoạt bảo đảm quyền được chăm sóc và giáo dục.</a:t>
            </a:r>
          </a:p>
          <a:p>
            <a:pPr indent="1588"/>
            <a:r>
              <a:rPr lang="en-US" smtClean="0"/>
              <a:t>  Học sinh khuyết tật học theo phương thức giáo dục hoà nhập được đánh giá như đối với học sinh không khuyết tật có điều chỉnh yêu cầu hoặc theo yêu cầu của kế hoạch giáo dục cá nhân.</a:t>
            </a:r>
          </a:p>
          <a:p>
            <a:pPr indent="1588"/>
            <a:r>
              <a:rPr lang="en-US" smtClean="0"/>
              <a:t> Học sinh khuyết tật học theo phương thức giáo dục chuyên biệt được đánh giá theo quy định dành cho giáo dục chuyên biệt hoặc theo yêu cầu của kế hoạch giáo dục cá nhân.</a:t>
            </a:r>
          </a:p>
          <a:p>
            <a:pPr>
              <a:buNone/>
            </a:pPr>
            <a:endParaRPr lang="en-US" smtClean="0"/>
          </a:p>
          <a:p>
            <a:pPr>
              <a:buNone/>
            </a:pPr>
            <a:r>
              <a:rPr lang="en-US" smtClean="0"/>
              <a:t>	</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mtClean="0">
                <a:solidFill>
                  <a:srgbClr val="FF0000"/>
                </a:solidFill>
              </a:rPr>
              <a:t>Quy định... (tt)</a:t>
            </a:r>
            <a:endParaRPr lang="en-US">
              <a:solidFill>
                <a:srgbClr val="FF0000"/>
              </a:solidFill>
            </a:endParaRPr>
          </a:p>
        </p:txBody>
      </p:sp>
      <p:sp>
        <p:nvSpPr>
          <p:cNvPr id="3" name="Content Placeholder 2"/>
          <p:cNvSpPr>
            <a:spLocks noGrp="1"/>
          </p:cNvSpPr>
          <p:nvPr>
            <p:ph idx="1"/>
          </p:nvPr>
        </p:nvSpPr>
        <p:spPr>
          <a:xfrm>
            <a:off x="457200" y="1219200"/>
            <a:ext cx="8229600" cy="4906963"/>
          </a:xfrm>
        </p:spPr>
        <p:txBody>
          <a:bodyPr>
            <a:normAutofit fontScale="85000" lnSpcReduction="20000"/>
          </a:bodyPr>
          <a:lstStyle/>
          <a:p>
            <a:r>
              <a:rPr lang="en-US" b="1" smtClean="0">
                <a:solidFill>
                  <a:schemeClr val="accent1"/>
                </a:solidFill>
              </a:rPr>
              <a:t>Đánh giá HS KT Tiểu học: Thông tư 22/2016/TT-BGDĐT</a:t>
            </a:r>
          </a:p>
          <a:p>
            <a:pPr>
              <a:buNone/>
            </a:pPr>
            <a:r>
              <a:rPr lang="en-US" b="1" smtClean="0"/>
              <a:t>	</a:t>
            </a:r>
            <a:r>
              <a:rPr lang="vi-VN" b="1" smtClean="0"/>
              <a:t>Điều 1</a:t>
            </a:r>
            <a:r>
              <a:rPr lang="en-US" b="1" smtClean="0"/>
              <a:t>, điểm 1b</a:t>
            </a:r>
            <a:endParaRPr lang="en-US" smtClean="0"/>
          </a:p>
          <a:p>
            <a:pPr>
              <a:buNone/>
            </a:pPr>
            <a:r>
              <a:rPr lang="en-US" smtClean="0"/>
              <a:t>	 "Đánh giá vì sự tiến bộ của học sinh; coi trọng việc động viên, khuyến khích sự cố gắng trong học tập, rèn luyện của học sinh; giúp học sinh phát huy nhiều nhất khả năng; đảm bảo kịp thời, công bằng, khách quan."</a:t>
            </a:r>
          </a:p>
          <a:p>
            <a:pPr>
              <a:buNone/>
            </a:pPr>
            <a:r>
              <a:rPr lang="en-US" smtClean="0"/>
              <a:t>	"Đánh giá thường xuyên bằng nhận xét, đánh giá định kì bằng điểm số kết hợp với nhận xét; kết hợp đánh giá của giáo viên, học sinh, cha mẹ học sinh,</a:t>
            </a:r>
            <a:r>
              <a:rPr lang="en-US" b="1" smtClean="0"/>
              <a:t> trong đó đánh giá của giáo viên là quan trọng nhất</a:t>
            </a:r>
            <a:r>
              <a:rPr lang="en-US" smtClean="0"/>
              <a:t>."</a:t>
            </a:r>
          </a:p>
          <a:p>
            <a:pPr>
              <a:buNone/>
            </a:pPr>
            <a:endParaRPr lang="en-US" smtClean="0"/>
          </a:p>
          <a:p>
            <a:pPr>
              <a:buNone/>
            </a:pPr>
            <a:r>
              <a:rPr lang="en-US" smtClean="0"/>
              <a:t>	</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solidFill>
                  <a:srgbClr val="FF0000"/>
                </a:solidFill>
              </a:rPr>
              <a:t>Thảo luận</a:t>
            </a:r>
            <a:endParaRPr lang="en-US" b="1">
              <a:solidFill>
                <a:srgbClr val="FF0000"/>
              </a:solidFill>
            </a:endParaRPr>
          </a:p>
        </p:txBody>
      </p:sp>
      <p:sp>
        <p:nvSpPr>
          <p:cNvPr id="3" name="Content Placeholder 2"/>
          <p:cNvSpPr>
            <a:spLocks noGrp="1"/>
          </p:cNvSpPr>
          <p:nvPr>
            <p:ph idx="1"/>
          </p:nvPr>
        </p:nvSpPr>
        <p:spPr>
          <a:xfrm>
            <a:off x="457200" y="1447800"/>
            <a:ext cx="8229600" cy="4678363"/>
          </a:xfrm>
        </p:spPr>
        <p:txBody>
          <a:bodyPr>
            <a:normAutofit lnSpcReduction="10000"/>
          </a:bodyPr>
          <a:lstStyle/>
          <a:p>
            <a:r>
              <a:rPr lang="en-US" smtClean="0"/>
              <a:t>Đọc bài trích tranh luận về đánh giá học sinh khuyết tật trong các trường hòa nhập ở Mĩ (</a:t>
            </a:r>
            <a:r>
              <a:rPr lang="en-US" i="1" smtClean="0"/>
              <a:t>Phụ lục 2</a:t>
            </a:r>
            <a:r>
              <a:rPr lang="en-US" smtClean="0"/>
              <a:t>). Hãy:</a:t>
            </a:r>
          </a:p>
          <a:p>
            <a:pPr marL="963613" indent="-514350">
              <a:buAutoNum type="arabicParenR"/>
            </a:pPr>
            <a:r>
              <a:rPr lang="en-US" smtClean="0"/>
              <a:t>Tóm tắt nội dung bài viết trong khoảng 150-170 chữ.</a:t>
            </a:r>
          </a:p>
          <a:p>
            <a:pPr marL="963613" indent="-514350">
              <a:buAutoNum type="arabicParenR"/>
            </a:pPr>
            <a:r>
              <a:rPr lang="en-US" smtClean="0"/>
              <a:t>Giải thích &amp; bình luận về các ý kiến được nêu ra trong bài viết này.</a:t>
            </a:r>
          </a:p>
          <a:p>
            <a:pPr marL="963613" indent="-514350">
              <a:buAutoNum type="arabicParenR"/>
            </a:pPr>
            <a:r>
              <a:rPr lang="en-US" smtClean="0"/>
              <a:t>Theo thầy/cô, nên đánh giá học học sinh khuyết tật như thế nào?</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304800" y="533400"/>
            <a:ext cx="7793037" cy="685800"/>
          </a:xfrm>
        </p:spPr>
        <p:txBody>
          <a:bodyPr>
            <a:normAutofit fontScale="90000"/>
          </a:bodyPr>
          <a:lstStyle/>
          <a:p>
            <a:pPr eaLnBrk="1" hangingPunct="1"/>
            <a:r>
              <a:rPr lang="en-US" sz="4000" b="1" smtClean="0">
                <a:solidFill>
                  <a:srgbClr val="FF0000"/>
                </a:solidFill>
              </a:rPr>
              <a:t>2. Định hướng đánh giá</a:t>
            </a:r>
          </a:p>
        </p:txBody>
      </p:sp>
      <p:sp>
        <p:nvSpPr>
          <p:cNvPr id="96259" name="Rectangle 4"/>
          <p:cNvSpPr>
            <a:spLocks/>
          </p:cNvSpPr>
          <p:nvPr/>
        </p:nvSpPr>
        <p:spPr bwMode="auto">
          <a:xfrm>
            <a:off x="4572000" y="1905000"/>
            <a:ext cx="2971800" cy="4495800"/>
          </a:xfrm>
          <a:prstGeom prst="rect">
            <a:avLst/>
          </a:prstGeom>
          <a:noFill/>
          <a:ln w="9525">
            <a:noFill/>
            <a:miter lim="800000"/>
            <a:headEnd/>
            <a:tailEnd/>
          </a:ln>
        </p:spPr>
        <p:txBody>
          <a:bodyPr/>
          <a:lstStyle/>
          <a:p>
            <a:pPr marL="342900" indent="-342900" eaLnBrk="1" hangingPunct="1">
              <a:spcBef>
                <a:spcPct val="20000"/>
              </a:spcBef>
              <a:buClr>
                <a:schemeClr val="folHlink"/>
              </a:buClr>
              <a:buSzPct val="60000"/>
              <a:buFont typeface="Wingdings" pitchFamily="2" charset="2"/>
              <a:buNone/>
            </a:pPr>
            <a:r>
              <a:rPr lang="en-US" sz="2800" i="1" smtClean="0">
                <a:latin typeface="Book Antiqua" pitchFamily="18" charset="0"/>
              </a:rPr>
              <a:t>	Trước tiên, hãy nhìn vào những gì </a:t>
            </a:r>
            <a:r>
              <a:rPr lang="en-US" sz="2800" b="1" i="1" smtClean="0">
                <a:latin typeface="Book Antiqua" pitchFamily="18" charset="0"/>
              </a:rPr>
              <a:t>em có thể làm được khi có sự hỗ trợ</a:t>
            </a:r>
            <a:r>
              <a:rPr lang="en-US" sz="2800" i="1" smtClean="0">
                <a:latin typeface="Book Antiqua" pitchFamily="18" charset="0"/>
              </a:rPr>
              <a:t>, thay vì nhìn vào những gì </a:t>
            </a:r>
            <a:r>
              <a:rPr lang="en-US" sz="2800" b="1" i="1" smtClean="0">
                <a:latin typeface="Book Antiqua" pitchFamily="18" charset="0"/>
              </a:rPr>
              <a:t>em không làm được</a:t>
            </a:r>
            <a:r>
              <a:rPr lang="en-US" sz="2800" i="1" smtClean="0">
                <a:latin typeface="Book Antiqua" pitchFamily="18" charset="0"/>
              </a:rPr>
              <a:t>!</a:t>
            </a:r>
            <a:endParaRPr lang="en-US" sz="2800" i="1">
              <a:latin typeface="Book Antiqua" pitchFamily="18" charset="0"/>
            </a:endParaRPr>
          </a:p>
        </p:txBody>
      </p:sp>
      <p:pic>
        <p:nvPicPr>
          <p:cNvPr id="32770" name="Picture 2" descr="Stärken"/>
          <p:cNvPicPr>
            <a:picLocks noGrp="1" noChangeAspect="1" noChangeArrowheads="1"/>
          </p:cNvPicPr>
          <p:nvPr>
            <p:ph type="body" idx="1"/>
          </p:nvPr>
        </p:nvPicPr>
        <p:blipFill>
          <a:blip r:embed="rId2"/>
          <a:srcRect/>
          <a:stretch>
            <a:fillRect/>
          </a:stretch>
        </p:blipFill>
        <p:spPr>
          <a:xfrm>
            <a:off x="762000" y="1600200"/>
            <a:ext cx="2819400" cy="4876800"/>
          </a:xfr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additive="base">
                                        <p:cTn id="7" dur="500" fill="hold"/>
                                        <p:tgtEl>
                                          <p:spTgt spid="32770"/>
                                        </p:tgtEl>
                                        <p:attrNameLst>
                                          <p:attrName>ppt_x</p:attrName>
                                        </p:attrNameLst>
                                      </p:cBhvr>
                                      <p:tavLst>
                                        <p:tav tm="0">
                                          <p:val>
                                            <p:strVal val="#ppt_x"/>
                                          </p:val>
                                        </p:tav>
                                        <p:tav tm="100000">
                                          <p:val>
                                            <p:strVal val="#ppt_x"/>
                                          </p:val>
                                        </p:tav>
                                      </p:tavLst>
                                    </p:anim>
                                    <p:anim calcmode="lin" valueType="num">
                                      <p:cBhvr additive="base">
                                        <p:cTn id="8" dur="500" fill="hold"/>
                                        <p:tgtEl>
                                          <p:spTgt spid="32770"/>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8" presetClass="emph" presetSubtype="0" fill="hold" nodeType="afterEffect">
                                  <p:stCondLst>
                                    <p:cond delay="0"/>
                                  </p:stCondLst>
                                  <p:childTnLst>
                                    <p:animRot by="21600000">
                                      <p:cBhvr>
                                        <p:cTn id="11" dur="1000" fill="hold"/>
                                        <p:tgtEl>
                                          <p:spTgt spid="3277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818</TotalTime>
  <Words>1441</Words>
  <Application>Microsoft Office PowerPoint</Application>
  <PresentationFormat>On-screen Show (4:3)</PresentationFormat>
  <Paragraphs>204</Paragraphs>
  <Slides>27</Slides>
  <Notes>4</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 NHỮNG VẤN ĐỀ CHUNG VỀ ĐÁNH GIÁ KẾT QUẢ HỌC TẬP CỦA HỌC SINH KHUYẾT TẬT TRUNG HỌC       Ts. Bùi Thế Hợp                             Khoa GD Đặc biệt – Trường Đại học Sư phạm Hà Nội</vt:lpstr>
      <vt:lpstr>Đánh giá học sinh khuyết tật </vt:lpstr>
      <vt:lpstr>1.Quy định hiện hành về đánh giá học sinh khuyết tật</vt:lpstr>
      <vt:lpstr>1. Quy định... (tt)</vt:lpstr>
      <vt:lpstr>Quy định... (tt)</vt:lpstr>
      <vt:lpstr>Quy định... (tt)</vt:lpstr>
      <vt:lpstr>Quy định... (tt)</vt:lpstr>
      <vt:lpstr>Thảo luận</vt:lpstr>
      <vt:lpstr>2. Định hướng đánh giá</vt:lpstr>
      <vt:lpstr>Định hướng (tt)</vt:lpstr>
      <vt:lpstr>Định hướng (tt)</vt:lpstr>
      <vt:lpstr>Định hướng (tt)</vt:lpstr>
      <vt:lpstr>Định hướng (tt)</vt:lpstr>
      <vt:lpstr>3. Tiếp cận dạy học dựa trên năng lực  (learning competence -based approach) </vt:lpstr>
      <vt:lpstr>Tiếp cận dựa trên năng lực vs Tiếp cận dựa trên nội dung</vt:lpstr>
      <vt:lpstr>Tiếp cận dựa trên năng lực</vt:lpstr>
      <vt:lpstr>Tiếp cận dựa trên năng lực</vt:lpstr>
      <vt:lpstr>Tiếp cận năng lực GD học sinh khuyết tật</vt:lpstr>
      <vt:lpstr>So sánh 2 cách viết mục tiêu bài học</vt:lpstr>
      <vt:lpstr>So sánh 2 cách viết mục tiêu bài học</vt:lpstr>
      <vt:lpstr>So sánh (tt)</vt:lpstr>
      <vt:lpstr>Bài 24. Vùng biển Việt Nam (Địa lí 8)</vt:lpstr>
      <vt:lpstr>3. Một vài ví dụ về dạy học &amp; đánh giá học sinh khuyết tật theo tiếp cận năng lực</vt:lpstr>
      <vt:lpstr>Ví dụ 1. Dự án “Bảng nhân &amp; chia 2,3,4,5 dễ hiểu”</vt:lpstr>
      <vt:lpstr>Ví dụ 2 </vt:lpstr>
      <vt:lpstr>Ví dụ 3 (Toán 10)</vt:lpstr>
      <vt:lpstr>Các ví dụ khác</vt:lpstr>
    </vt:vector>
  </TitlesOfParts>
  <Company>Sky123.Org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KIỂM TRA, ĐÁNH GIÁ KẾT QUẢ HỌC TẬP CỦA HỌC SINH KHUYẾT TẬT  CẤP TRUNG HỌC      Ts. Bùi Thế Hợp                             Khoa GD Đặc biệt – Trường Đại học Sư phạm Hà Nội</dc:title>
  <dc:creator>Sky123.Org</dc:creator>
  <cp:lastModifiedBy>T1700</cp:lastModifiedBy>
  <cp:revision>42</cp:revision>
  <dcterms:created xsi:type="dcterms:W3CDTF">2017-12-14T21:09:34Z</dcterms:created>
  <dcterms:modified xsi:type="dcterms:W3CDTF">2020-05-23T08:51:23Z</dcterms:modified>
</cp:coreProperties>
</file>